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c96d7ff2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c96d7ff2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c96d7ff2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c96d7ff2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ea313ce6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ea313ce6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d24b9680f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d24b9680f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d24b9680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d24b9680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d24b9680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d24b9680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d24b9680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d24b9680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d24b9680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d24b9680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d24b9680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d24b9680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d24b9680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d24b9680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8d24b968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d24b968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d24b9680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d24b9680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d24b9680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d24b9680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d24b9680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d24b9680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d24b9680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d24b9680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c96d7ff2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c96d7ff2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d24b9680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d24b9680f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69a7e53f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69a7e53f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d24b9680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d24b9680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d24b9680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d24b9680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8d24b9680f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d24b9680f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8c96d7ff2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c96d7ff2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d24b9680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d24b9680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c96d7ff2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c96d7ff2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c96d7ff2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c96d7ff2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69a7e53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69a7e53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8" name="Shape 58"/>
        <p:cNvGrpSpPr/>
        <p:nvPr/>
      </p:nvGrpSpPr>
      <p:grpSpPr>
        <a:xfrm>
          <a:off x="0" y="0"/>
          <a:ext cx="0" cy="0"/>
          <a:chOff x="0" y="0"/>
          <a:chExt cx="0" cy="0"/>
        </a:xfrm>
      </p:grpSpPr>
      <p:sp>
        <p:nvSpPr>
          <p:cNvPr id="59" name="Google Shape;59;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60" name="Google Shape;60;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2" name="Shape 62"/>
        <p:cNvGrpSpPr/>
        <p:nvPr/>
      </p:nvGrpSpPr>
      <p:grpSpPr>
        <a:xfrm>
          <a:off x="0" y="0"/>
          <a:ext cx="0" cy="0"/>
          <a:chOff x="0" y="0"/>
          <a:chExt cx="0" cy="0"/>
        </a:xfrm>
      </p:grpSpPr>
      <p:sp>
        <p:nvSpPr>
          <p:cNvPr id="63" name="Google Shape;63;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8" name="Google Shape;18;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3" name="Google Shape;23;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9" name="Google Shape;29;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6" name="Google Shape;36;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1" name="Google Shape;41;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2" name="Google Shape;42;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5" name="Google Shape;45;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50" name="Google Shape;50;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2" name="Google Shape;52;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7" name="Google Shape;57;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a:off x="51025" y="4812700"/>
            <a:ext cx="61593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Roboto"/>
                <a:ea typeface="Roboto"/>
                <a:cs typeface="Roboto"/>
                <a:sym typeface="Roboto"/>
              </a:rPr>
              <a:t>Copyright 2020, Phil Law, Property Shop</a:t>
            </a:r>
            <a:r>
              <a:rPr lang="en">
                <a:latin typeface="Roboto"/>
                <a:ea typeface="Roboto"/>
                <a:cs typeface="Roboto"/>
                <a:sym typeface="Roboto"/>
              </a:rPr>
              <a:t> </a:t>
            </a:r>
            <a:endParaRPr>
              <a:latin typeface="Roboto"/>
              <a:ea typeface="Roboto"/>
              <a:cs typeface="Roboto"/>
              <a:sym typeface="Robot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4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slide" Target="/ppt/slides/slide25.xml"/><Relationship Id="rId4" Type="http://schemas.openxmlformats.org/officeDocument/2006/relationships/slide" Target="/ppt/slides/slide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slide" Target="/ppt/slides/slide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slide" Target="/ppt/slides/slide20.xml"/><Relationship Id="rId4" Type="http://schemas.openxmlformats.org/officeDocument/2006/relationships/slide" Target="/ppt/slides/slide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slide" Target="/ppt/slides/slide22.xml"/><Relationship Id="rId4" Type="http://schemas.openxmlformats.org/officeDocument/2006/relationships/slide" Target="/ppt/slides/slide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slide" Target="/ppt/slides/slide1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slide" Target="/ppt/slides/slide16.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slide" Target="/ppt/slides/slide1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slide" Target="/ppt/slides/slide1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slide" Target="/ppt/slides/slide17.xml"/><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slide" Target="/ppt/slides/slide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slide" Target="/ppt/slides/slide26.xml"/><Relationship Id="rId4" Type="http://schemas.openxmlformats.org/officeDocument/2006/relationships/slide" Target="/ppt/slides/slide26.xml"/><Relationship Id="rId5" Type="http://schemas.openxmlformats.org/officeDocument/2006/relationships/slide" Target="/ppt/slides/slide26.xml"/><Relationship Id="rId6"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slide" Target="/ppt/slid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slide" Target="/ppt/slides/slide1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slide" Target="/ppt/slides/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67" name="Shape 67"/>
        <p:cNvGrpSpPr/>
        <p:nvPr/>
      </p:nvGrpSpPr>
      <p:grpSpPr>
        <a:xfrm>
          <a:off x="0" y="0"/>
          <a:ext cx="0" cy="0"/>
          <a:chOff x="0" y="0"/>
          <a:chExt cx="0" cy="0"/>
        </a:xfrm>
      </p:grpSpPr>
      <p:sp>
        <p:nvSpPr>
          <p:cNvPr id="68" name="Google Shape;68;p13"/>
          <p:cNvSpPr txBox="1"/>
          <p:nvPr>
            <p:ph type="ctrTitle"/>
          </p:nvPr>
        </p:nvSpPr>
        <p:spPr>
          <a:xfrm>
            <a:off x="311708" y="17108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a:t>
            </a:r>
            <a:r>
              <a:rPr lang="en"/>
              <a:t>ntroduction</a:t>
            </a:r>
            <a:r>
              <a:rPr lang="en"/>
              <a:t> to Flex MLS and</a:t>
            </a:r>
            <a:endParaRPr/>
          </a:p>
          <a:p>
            <a:pPr indent="0" lvl="0" marL="0" rtl="0" algn="ctr">
              <a:spcBef>
                <a:spcPts val="0"/>
              </a:spcBef>
              <a:spcAft>
                <a:spcPts val="0"/>
              </a:spcAft>
              <a:buNone/>
            </a:pPr>
            <a:r>
              <a:rPr lang="en"/>
              <a:t>ZIP FORMS</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Subscriptions and Contacts</a:t>
            </a:r>
            <a:endParaRPr/>
          </a:p>
        </p:txBody>
      </p:sp>
      <p:sp>
        <p:nvSpPr>
          <p:cNvPr id="122" name="Google Shape;122;p22"/>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Subscriptions</a:t>
            </a:r>
            <a:r>
              <a:rPr lang="en"/>
              <a:t> are the process of connecting your contacts to your searches</a:t>
            </a:r>
            <a:endParaRPr/>
          </a:p>
          <a:p>
            <a:pPr indent="-342900" lvl="0" marL="457200" rtl="0" algn="l">
              <a:spcBef>
                <a:spcPts val="0"/>
              </a:spcBef>
              <a:spcAft>
                <a:spcPts val="0"/>
              </a:spcAft>
              <a:buSzPts val="1800"/>
              <a:buChar char="●"/>
            </a:pPr>
            <a:r>
              <a:rPr lang="en"/>
              <a:t>Contacts</a:t>
            </a:r>
            <a:endParaRPr/>
          </a:p>
          <a:p>
            <a:pPr indent="-317500" lvl="1" marL="914400" rtl="0" algn="l">
              <a:spcBef>
                <a:spcPts val="0"/>
              </a:spcBef>
              <a:spcAft>
                <a:spcPts val="0"/>
              </a:spcAft>
              <a:buSzPts val="1400"/>
              <a:buChar char="○"/>
            </a:pPr>
            <a:r>
              <a:rPr lang="en"/>
              <a:t>Using Flex as a CRM</a:t>
            </a:r>
            <a:endParaRPr/>
          </a:p>
          <a:p>
            <a:pPr indent="0" lvl="0" marL="914400" rtl="0" algn="l">
              <a:spcBef>
                <a:spcPts val="1600"/>
              </a:spcBef>
              <a:spcAft>
                <a:spcPts val="0"/>
              </a:spcAft>
              <a:buNone/>
            </a:pPr>
            <a:r>
              <a:t/>
            </a:r>
            <a:endParaRPr/>
          </a:p>
          <a:p>
            <a:pPr indent="0" lvl="0" marL="457200" rtl="0" algn="l">
              <a:spcBef>
                <a:spcPts val="1600"/>
              </a:spcBef>
              <a:spcAft>
                <a:spcPts val="0"/>
              </a:spcAft>
              <a:buNone/>
            </a:pPr>
            <a:r>
              <a:t/>
            </a:r>
            <a:endParaRPr/>
          </a:p>
          <a:p>
            <a:pPr indent="0" lvl="0" marL="914400" rtl="0" algn="l">
              <a:spcBef>
                <a:spcPts val="1600"/>
              </a:spcBef>
              <a:spcAft>
                <a:spcPts val="0"/>
              </a:spcAft>
              <a:buNone/>
            </a:pPr>
            <a:r>
              <a:t/>
            </a:r>
            <a:endParaRPr/>
          </a:p>
          <a:p>
            <a:pPr indent="0" lvl="0" marL="91440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35425" y="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Contacts and CRM</a:t>
            </a:r>
            <a:endParaRPr/>
          </a:p>
        </p:txBody>
      </p:sp>
      <p:sp>
        <p:nvSpPr>
          <p:cNvPr id="128" name="Google Shape;128;p2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9" name="Google Shape;129;p23"/>
          <p:cNvPicPr preferRelativeResize="0"/>
          <p:nvPr/>
        </p:nvPicPr>
        <p:blipFill>
          <a:blip r:embed="rId3">
            <a:alphaModFix/>
          </a:blip>
          <a:stretch>
            <a:fillRect/>
          </a:stretch>
        </p:blipFill>
        <p:spPr>
          <a:xfrm>
            <a:off x="0" y="1157325"/>
            <a:ext cx="9144001" cy="4048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Statistics</a:t>
            </a:r>
            <a:endParaRPr/>
          </a:p>
        </p:txBody>
      </p:sp>
      <p:sp>
        <p:nvSpPr>
          <p:cNvPr id="135" name="Google Shape;135;p2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Why use </a:t>
            </a:r>
            <a:r>
              <a:rPr lang="en" sz="2300"/>
              <a:t>statistics</a:t>
            </a:r>
            <a:r>
              <a:rPr lang="en" sz="2300"/>
              <a:t>?</a:t>
            </a:r>
            <a:endParaRPr sz="2300"/>
          </a:p>
          <a:p>
            <a:pPr indent="-349250" lvl="0" marL="457200" rtl="0" algn="l">
              <a:spcBef>
                <a:spcPts val="1600"/>
              </a:spcBef>
              <a:spcAft>
                <a:spcPts val="0"/>
              </a:spcAft>
              <a:buSzPts val="1900"/>
              <a:buChar char="●"/>
            </a:pPr>
            <a:r>
              <a:rPr lang="en" sz="1900"/>
              <a:t>Be a </a:t>
            </a:r>
            <a:r>
              <a:rPr lang="en" sz="1900"/>
              <a:t>knowledge</a:t>
            </a:r>
            <a:r>
              <a:rPr lang="en" sz="1900"/>
              <a:t> base for your clients</a:t>
            </a:r>
            <a:endParaRPr sz="1900"/>
          </a:p>
          <a:p>
            <a:pPr indent="-349250" lvl="0" marL="457200" rtl="0" algn="l">
              <a:spcBef>
                <a:spcPts val="0"/>
              </a:spcBef>
              <a:spcAft>
                <a:spcPts val="0"/>
              </a:spcAft>
              <a:buSzPts val="1900"/>
              <a:buChar char="●"/>
            </a:pPr>
            <a:r>
              <a:rPr lang="en" sz="1900"/>
              <a:t>Understand the market trends</a:t>
            </a:r>
            <a:endParaRPr sz="1900"/>
          </a:p>
          <a:p>
            <a:pPr indent="-349250" lvl="0" marL="457200" rtl="0" algn="l">
              <a:spcBef>
                <a:spcPts val="0"/>
              </a:spcBef>
              <a:spcAft>
                <a:spcPts val="0"/>
              </a:spcAft>
              <a:buSzPts val="1900"/>
              <a:buChar char="●"/>
            </a:pPr>
            <a:r>
              <a:rPr lang="en" sz="1900"/>
              <a:t>Make informed decisions on actual circumstances</a:t>
            </a:r>
            <a:endParaRPr sz="1900"/>
          </a:p>
          <a:p>
            <a:pPr indent="-349250" lvl="0" marL="457200" rtl="0" algn="l">
              <a:spcBef>
                <a:spcPts val="0"/>
              </a:spcBef>
              <a:spcAft>
                <a:spcPts val="0"/>
              </a:spcAft>
              <a:buSzPts val="1900"/>
              <a:buChar char="●"/>
            </a:pPr>
            <a:r>
              <a:rPr lang="en" sz="1900"/>
              <a:t>Know who, where and which markets your competition is working in</a:t>
            </a: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Reports</a:t>
            </a:r>
            <a:endParaRPr/>
          </a:p>
        </p:txBody>
      </p:sp>
      <p:sp>
        <p:nvSpPr>
          <p:cNvPr id="141" name="Google Shape;141;p25"/>
          <p:cNvSpPr txBox="1"/>
          <p:nvPr/>
        </p:nvSpPr>
        <p:spPr>
          <a:xfrm>
            <a:off x="808950" y="872900"/>
            <a:ext cx="7335600" cy="3995400"/>
          </a:xfrm>
          <a:prstGeom prst="rect">
            <a:avLst/>
          </a:prstGeom>
          <a:noFill/>
          <a:ln>
            <a:noFill/>
          </a:ln>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Font typeface="Roboto"/>
              <a:buChar char="●"/>
            </a:pPr>
            <a:r>
              <a:rPr b="1" lang="en" sz="1000" u="sng">
                <a:solidFill>
                  <a:schemeClr val="accent5"/>
                </a:solidFill>
                <a:highlight>
                  <a:schemeClr val="lt1"/>
                </a:highlight>
                <a:latin typeface="Roboto"/>
                <a:ea typeface="Roboto"/>
                <a:cs typeface="Roboto"/>
                <a:sym typeface="Roboto"/>
                <a:hlinkClick action="ppaction://hlinksldjump" r:id="rId3"/>
              </a:rPr>
              <a:t>Sold Market Analysis</a:t>
            </a:r>
            <a:endParaRPr b="1" sz="1000" u="sng">
              <a:solidFill>
                <a:schemeClr val="dk1"/>
              </a:solidFill>
              <a:highlight>
                <a:schemeClr val="lt1"/>
              </a:highlight>
              <a:latin typeface="Roboto"/>
              <a:ea typeface="Roboto"/>
              <a:cs typeface="Roboto"/>
              <a:sym typeface="Roboto"/>
            </a:endParaRPr>
          </a:p>
          <a:p>
            <a:pPr indent="-317500" lvl="1" marL="914400" rtl="0" algn="l">
              <a:lnSpc>
                <a:spcPct val="115000"/>
              </a:lnSpc>
              <a:spcBef>
                <a:spcPts val="0"/>
              </a:spcBef>
              <a:spcAft>
                <a:spcPts val="0"/>
              </a:spcAft>
              <a:buClr>
                <a:schemeClr val="lt2"/>
              </a:buClr>
              <a:buSzPts val="1400"/>
              <a:buFont typeface="Roboto"/>
              <a:buChar char="○"/>
            </a:pPr>
            <a:r>
              <a:rPr lang="en" sz="1000">
                <a:solidFill>
                  <a:schemeClr val="dk1"/>
                </a:solidFill>
                <a:highlight>
                  <a:schemeClr val="lt1"/>
                </a:highlight>
                <a:latin typeface="Roboto"/>
                <a:ea typeface="Roboto"/>
                <a:cs typeface="Roboto"/>
                <a:sym typeface="Roboto"/>
              </a:rPr>
              <a:t>This report allows you to compare statistics for sold properties for this year and last year (or any two years). Days on market information is included, as well as average and median sold prices.</a:t>
            </a:r>
            <a:endParaRPr sz="1000">
              <a:solidFill>
                <a:schemeClr val="dk1"/>
              </a:solidFill>
              <a:highlight>
                <a:schemeClr val="lt1"/>
              </a:highlight>
              <a:latin typeface="Roboto"/>
              <a:ea typeface="Roboto"/>
              <a:cs typeface="Roboto"/>
              <a:sym typeface="Roboto"/>
            </a:endParaRPr>
          </a:p>
          <a:p>
            <a:pPr indent="-292100" lvl="0" marL="457200" rtl="0" algn="l">
              <a:lnSpc>
                <a:spcPct val="115000"/>
              </a:lnSpc>
              <a:spcBef>
                <a:spcPts val="0"/>
              </a:spcBef>
              <a:spcAft>
                <a:spcPts val="0"/>
              </a:spcAft>
              <a:buClr>
                <a:schemeClr val="dk1"/>
              </a:buClr>
              <a:buSzPts val="1000"/>
              <a:buFont typeface="Roboto"/>
              <a:buChar char="●"/>
            </a:pPr>
            <a:r>
              <a:rPr b="1" lang="en" sz="1000" u="sng">
                <a:solidFill>
                  <a:schemeClr val="accent5"/>
                </a:solidFill>
                <a:highlight>
                  <a:schemeClr val="lt1"/>
                </a:highlight>
                <a:latin typeface="Roboto"/>
                <a:ea typeface="Roboto"/>
                <a:cs typeface="Roboto"/>
                <a:sym typeface="Roboto"/>
                <a:hlinkClick action="ppaction://hlinksldjump" r:id="rId4"/>
              </a:rPr>
              <a:t>Supply and Demand</a:t>
            </a:r>
            <a:endParaRPr b="1" sz="1000" u="sng">
              <a:solidFill>
                <a:schemeClr val="dk1"/>
              </a:solidFill>
              <a:highlight>
                <a:schemeClr val="lt1"/>
              </a:highlight>
              <a:latin typeface="Roboto"/>
              <a:ea typeface="Roboto"/>
              <a:cs typeface="Roboto"/>
              <a:sym typeface="Roboto"/>
            </a:endParaRPr>
          </a:p>
          <a:p>
            <a:pPr indent="-292100" lvl="1" marL="914400" rtl="0" algn="l">
              <a:lnSpc>
                <a:spcPct val="115000"/>
              </a:lnSpc>
              <a:spcBef>
                <a:spcPts val="0"/>
              </a:spcBef>
              <a:spcAft>
                <a:spcPts val="0"/>
              </a:spcAft>
              <a:buClr>
                <a:schemeClr val="dk1"/>
              </a:buClr>
              <a:buSzPts val="1000"/>
              <a:buFont typeface="Roboto"/>
              <a:buChar char="○"/>
            </a:pPr>
            <a:r>
              <a:rPr lang="en" sz="1000">
                <a:solidFill>
                  <a:schemeClr val="dk1"/>
                </a:solidFill>
                <a:highlight>
                  <a:schemeClr val="lt1"/>
                </a:highlight>
                <a:latin typeface="Roboto"/>
                <a:ea typeface="Roboto"/>
                <a:cs typeface="Roboto"/>
                <a:sym typeface="Roboto"/>
              </a:rPr>
              <a:t>This report helps you compare the supply (active listings) with the demand (sold listings) for each area in the MLS.</a:t>
            </a:r>
            <a:endParaRPr sz="1000">
              <a:solidFill>
                <a:schemeClr val="dk1"/>
              </a:solidFill>
              <a:highlight>
                <a:schemeClr val="lt1"/>
              </a:highlight>
              <a:latin typeface="Roboto"/>
              <a:ea typeface="Roboto"/>
              <a:cs typeface="Roboto"/>
              <a:sym typeface="Roboto"/>
            </a:endParaRPr>
          </a:p>
          <a:p>
            <a:pPr indent="-292100" lvl="1" marL="914400" rtl="0" algn="l">
              <a:lnSpc>
                <a:spcPct val="115000"/>
              </a:lnSpc>
              <a:spcBef>
                <a:spcPts val="0"/>
              </a:spcBef>
              <a:spcAft>
                <a:spcPts val="0"/>
              </a:spcAft>
              <a:buClr>
                <a:schemeClr val="dk1"/>
              </a:buClr>
              <a:buSzPts val="1000"/>
              <a:buFont typeface="Roboto"/>
              <a:buChar char="○"/>
            </a:pPr>
            <a:r>
              <a:rPr lang="en" sz="1000">
                <a:solidFill>
                  <a:schemeClr val="dk1"/>
                </a:solidFill>
                <a:highlight>
                  <a:schemeClr val="lt1"/>
                </a:highlight>
                <a:latin typeface="Roboto"/>
                <a:ea typeface="Roboto"/>
                <a:cs typeface="Roboto"/>
                <a:sym typeface="Roboto"/>
              </a:rPr>
              <a:t>Buyer market    7+ months</a:t>
            </a:r>
            <a:endParaRPr sz="1000">
              <a:solidFill>
                <a:schemeClr val="dk1"/>
              </a:solidFill>
              <a:highlight>
                <a:schemeClr val="lt1"/>
              </a:highlight>
              <a:latin typeface="Roboto"/>
              <a:ea typeface="Roboto"/>
              <a:cs typeface="Roboto"/>
              <a:sym typeface="Roboto"/>
            </a:endParaRPr>
          </a:p>
          <a:p>
            <a:pPr indent="-292100" lvl="1" marL="914400" rtl="0" algn="l">
              <a:lnSpc>
                <a:spcPct val="115000"/>
              </a:lnSpc>
              <a:spcBef>
                <a:spcPts val="0"/>
              </a:spcBef>
              <a:spcAft>
                <a:spcPts val="0"/>
              </a:spcAft>
              <a:buClr>
                <a:schemeClr val="dk1"/>
              </a:buClr>
              <a:buSzPts val="1000"/>
              <a:buFont typeface="Roboto"/>
              <a:buChar char="○"/>
            </a:pPr>
            <a:r>
              <a:rPr lang="en" sz="1000">
                <a:solidFill>
                  <a:schemeClr val="dk1"/>
                </a:solidFill>
                <a:highlight>
                  <a:schemeClr val="lt1"/>
                </a:highlight>
                <a:latin typeface="Roboto"/>
                <a:ea typeface="Roboto"/>
                <a:cs typeface="Roboto"/>
                <a:sym typeface="Roboto"/>
              </a:rPr>
              <a:t>Sellers Market  1-3 months</a:t>
            </a:r>
            <a:endParaRPr sz="1000">
              <a:solidFill>
                <a:schemeClr val="dk1"/>
              </a:solidFill>
              <a:highlight>
                <a:schemeClr val="lt1"/>
              </a:highlight>
              <a:latin typeface="Roboto"/>
              <a:ea typeface="Roboto"/>
              <a:cs typeface="Roboto"/>
              <a:sym typeface="Roboto"/>
            </a:endParaRPr>
          </a:p>
          <a:p>
            <a:pPr indent="-292100" lvl="1" marL="914400" rtl="0" algn="l">
              <a:lnSpc>
                <a:spcPct val="115000"/>
              </a:lnSpc>
              <a:spcBef>
                <a:spcPts val="0"/>
              </a:spcBef>
              <a:spcAft>
                <a:spcPts val="0"/>
              </a:spcAft>
              <a:buClr>
                <a:schemeClr val="dk1"/>
              </a:buClr>
              <a:buSzPts val="1000"/>
              <a:buFont typeface="Roboto"/>
              <a:buChar char="○"/>
            </a:pPr>
            <a:r>
              <a:rPr lang="en" sz="1000">
                <a:solidFill>
                  <a:schemeClr val="dk1"/>
                </a:solidFill>
                <a:highlight>
                  <a:schemeClr val="lt1"/>
                </a:highlight>
                <a:latin typeface="Roboto"/>
                <a:ea typeface="Roboto"/>
                <a:cs typeface="Roboto"/>
                <a:sym typeface="Roboto"/>
              </a:rPr>
              <a:t>Neutral Market  4 - 6 months</a:t>
            </a:r>
            <a:endParaRPr sz="1000">
              <a:solidFill>
                <a:schemeClr val="dk1"/>
              </a:solidFill>
              <a:highlight>
                <a:schemeClr val="lt1"/>
              </a:highlight>
              <a:latin typeface="Roboto"/>
              <a:ea typeface="Roboto"/>
              <a:cs typeface="Roboto"/>
              <a:sym typeface="Roboto"/>
            </a:endParaRPr>
          </a:p>
          <a:p>
            <a:pPr indent="0" lvl="0" marL="457200" rtl="0" algn="l">
              <a:lnSpc>
                <a:spcPct val="115000"/>
              </a:lnSpc>
              <a:spcBef>
                <a:spcPts val="1600"/>
              </a:spcBef>
              <a:spcAft>
                <a:spcPts val="0"/>
              </a:spcAft>
              <a:buNone/>
            </a:pPr>
            <a:r>
              <a:rPr lang="en" sz="1000">
                <a:solidFill>
                  <a:schemeClr val="dk1"/>
                </a:solidFill>
                <a:highlight>
                  <a:schemeClr val="lt1"/>
                </a:highlight>
                <a:latin typeface="Roboto"/>
                <a:ea typeface="Roboto"/>
                <a:cs typeface="Roboto"/>
                <a:sym typeface="Roboto"/>
              </a:rPr>
              <a:t>*The absorption rate is an estimate of the rate at which a particular classification of properties for sale or lease can be successfully marketed in a given area. To analyze supply and demand, an absorption rate must be developed. </a:t>
            </a:r>
            <a:endParaRPr sz="1000">
              <a:solidFill>
                <a:schemeClr val="dk1"/>
              </a:solidFill>
              <a:highlight>
                <a:schemeClr val="lt1"/>
              </a:highlight>
              <a:latin typeface="Roboto"/>
              <a:ea typeface="Roboto"/>
              <a:cs typeface="Roboto"/>
              <a:sym typeface="Roboto"/>
            </a:endParaRPr>
          </a:p>
          <a:p>
            <a:pPr indent="0" lvl="0" marL="457200" rtl="0" algn="l">
              <a:lnSpc>
                <a:spcPct val="115000"/>
              </a:lnSpc>
              <a:spcBef>
                <a:spcPts val="1600"/>
              </a:spcBef>
              <a:spcAft>
                <a:spcPts val="0"/>
              </a:spcAft>
              <a:buNone/>
            </a:pPr>
            <a:r>
              <a:rPr lang="en" sz="1000">
                <a:solidFill>
                  <a:schemeClr val="dk1"/>
                </a:solidFill>
                <a:highlight>
                  <a:schemeClr val="lt1"/>
                </a:highlight>
                <a:latin typeface="Roboto"/>
                <a:ea typeface="Roboto"/>
                <a:cs typeface="Roboto"/>
                <a:sym typeface="Roboto"/>
              </a:rPr>
              <a:t>To calculate absorption rate, you need to determine the number of competitive properties currently on the market and divide that number by the number of properties that have been selling per month. </a:t>
            </a:r>
            <a:endParaRPr sz="1000">
              <a:solidFill>
                <a:schemeClr val="dk1"/>
              </a:solidFill>
              <a:highlight>
                <a:schemeClr val="lt1"/>
              </a:highlight>
              <a:latin typeface="Roboto"/>
              <a:ea typeface="Roboto"/>
              <a:cs typeface="Roboto"/>
              <a:sym typeface="Roboto"/>
            </a:endParaRPr>
          </a:p>
          <a:p>
            <a:pPr indent="0" lvl="0" marL="457200" rtl="0" algn="l">
              <a:lnSpc>
                <a:spcPct val="115000"/>
              </a:lnSpc>
              <a:spcBef>
                <a:spcPts val="1600"/>
              </a:spcBef>
              <a:spcAft>
                <a:spcPts val="0"/>
              </a:spcAft>
              <a:buNone/>
            </a:pPr>
            <a:r>
              <a:rPr lang="en" sz="1000">
                <a:solidFill>
                  <a:schemeClr val="dk1"/>
                </a:solidFill>
                <a:highlight>
                  <a:schemeClr val="lt1"/>
                </a:highlight>
                <a:latin typeface="Roboto"/>
                <a:ea typeface="Roboto"/>
                <a:cs typeface="Roboto"/>
                <a:sym typeface="Roboto"/>
              </a:rPr>
              <a:t>The recommendation is to go back three months to determine the average absorption rate and then compare this figure with just the previous month’s absorption rate to see the trend:  </a:t>
            </a:r>
            <a:endParaRPr sz="1000">
              <a:solidFill>
                <a:schemeClr val="dk1"/>
              </a:solidFill>
              <a:highlight>
                <a:schemeClr val="lt1"/>
              </a:highlight>
              <a:latin typeface="Roboto"/>
              <a:ea typeface="Roboto"/>
              <a:cs typeface="Roboto"/>
              <a:sym typeface="Roboto"/>
            </a:endParaRPr>
          </a:p>
          <a:p>
            <a:pPr indent="0" lvl="0" marL="0" rtl="0" algn="l">
              <a:lnSpc>
                <a:spcPct val="115000"/>
              </a:lnSpc>
              <a:spcBef>
                <a:spcPts val="1600"/>
              </a:spcBef>
              <a:spcAft>
                <a:spcPts val="1600"/>
              </a:spcAft>
              <a:buNone/>
            </a:pPr>
            <a:r>
              <a:rPr lang="en" sz="1000">
                <a:solidFill>
                  <a:schemeClr val="dk1"/>
                </a:solidFill>
                <a:highlight>
                  <a:schemeClr val="lt1"/>
                </a:highlight>
                <a:latin typeface="Roboto"/>
                <a:ea typeface="Roboto"/>
                <a:cs typeface="Roboto"/>
                <a:sym typeface="Roboto"/>
              </a:rPr>
              <a:t>* courtesy of NAR “Pricing Strategies: Mastering the CMA</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Zip Forms</a:t>
            </a:r>
            <a:endParaRPr/>
          </a:p>
        </p:txBody>
      </p:sp>
      <p:sp>
        <p:nvSpPr>
          <p:cNvPr id="147" name="Google Shape;147;p26"/>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Templates and E signature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3"/>
              </a:rPr>
              <a:t>DASHBOARD</a:t>
            </a:r>
            <a:endParaRPr/>
          </a:p>
        </p:txBody>
      </p:sp>
      <p:sp>
        <p:nvSpPr>
          <p:cNvPr id="153" name="Google Shape;153;p27"/>
          <p:cNvSpPr txBox="1"/>
          <p:nvPr/>
        </p:nvSpPr>
        <p:spPr>
          <a:xfrm>
            <a:off x="287925" y="964400"/>
            <a:ext cx="8637000" cy="3662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Roboto"/>
              <a:buChar char="●"/>
            </a:pPr>
            <a:r>
              <a:rPr lang="en" sz="2400">
                <a:latin typeface="Roboto"/>
                <a:ea typeface="Roboto"/>
                <a:cs typeface="Roboto"/>
                <a:sym typeface="Roboto"/>
              </a:rPr>
              <a:t>Largely</a:t>
            </a:r>
            <a:r>
              <a:rPr lang="en" sz="2400">
                <a:latin typeface="Roboto"/>
                <a:ea typeface="Roboto"/>
                <a:cs typeface="Roboto"/>
                <a:sym typeface="Roboto"/>
              </a:rPr>
              <a:t> underused feature of zipforms by most agents</a:t>
            </a:r>
            <a:endParaRPr sz="2400">
              <a:latin typeface="Roboto"/>
              <a:ea typeface="Roboto"/>
              <a:cs typeface="Roboto"/>
              <a:sym typeface="Roboto"/>
            </a:endParaRPr>
          </a:p>
          <a:p>
            <a:pPr indent="0" lvl="0" marL="457200" rtl="0" algn="l">
              <a:spcBef>
                <a:spcPts val="0"/>
              </a:spcBef>
              <a:spcAft>
                <a:spcPts val="0"/>
              </a:spcAft>
              <a:buNone/>
            </a:pPr>
            <a:r>
              <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Captures pipeline, transaction progress and timelines</a:t>
            </a:r>
            <a:endParaRPr sz="2400">
              <a:latin typeface="Roboto"/>
              <a:ea typeface="Roboto"/>
              <a:cs typeface="Roboto"/>
              <a:sym typeface="Roboto"/>
            </a:endParaRPr>
          </a:p>
          <a:p>
            <a:pPr indent="0" lvl="0" marL="457200" rtl="0" algn="l">
              <a:spcBef>
                <a:spcPts val="0"/>
              </a:spcBef>
              <a:spcAft>
                <a:spcPts val="0"/>
              </a:spcAft>
              <a:buNone/>
            </a:pPr>
            <a:r>
              <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Commissions</a:t>
            </a:r>
            <a:r>
              <a:rPr lang="en" sz="2400">
                <a:latin typeface="Roboto"/>
                <a:ea typeface="Roboto"/>
                <a:cs typeface="Roboto"/>
                <a:sym typeface="Roboto"/>
              </a:rPr>
              <a:t>, sales volumes and closed transactions</a:t>
            </a:r>
            <a:endParaRPr sz="2400">
              <a:latin typeface="Roboto"/>
              <a:ea typeface="Roboto"/>
              <a:cs typeface="Roboto"/>
              <a:sym typeface="Roboto"/>
            </a:endParaRPr>
          </a:p>
          <a:p>
            <a:pPr indent="0" lvl="0" marL="457200" rtl="0" algn="l">
              <a:spcBef>
                <a:spcPts val="0"/>
              </a:spcBef>
              <a:spcAft>
                <a:spcPts val="0"/>
              </a:spcAft>
              <a:buNone/>
            </a:pPr>
            <a:r>
              <a:t/>
            </a:r>
            <a:endParaRPr sz="2400">
              <a:latin typeface="Roboto"/>
              <a:ea typeface="Roboto"/>
              <a:cs typeface="Roboto"/>
              <a:sym typeface="Roboto"/>
            </a:endParaRPr>
          </a:p>
          <a:p>
            <a:pPr indent="-381000" lvl="0" marL="457200" rtl="0" algn="l">
              <a:spcBef>
                <a:spcPts val="0"/>
              </a:spcBef>
              <a:spcAft>
                <a:spcPts val="0"/>
              </a:spcAft>
              <a:buSzPts val="2400"/>
              <a:buFont typeface="Roboto"/>
              <a:buChar char="●"/>
            </a:pPr>
            <a:r>
              <a:rPr lang="en" sz="2400">
                <a:latin typeface="Roboto"/>
                <a:ea typeface="Roboto"/>
                <a:cs typeface="Roboto"/>
                <a:sym typeface="Roboto"/>
              </a:rPr>
              <a:t>The data is only as good as the information you put in! </a:t>
            </a:r>
            <a:endParaRPr sz="24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3"/>
              </a:rPr>
              <a:t>TEMPLATES</a:t>
            </a:r>
            <a:endParaRPr/>
          </a:p>
        </p:txBody>
      </p:sp>
      <p:sp>
        <p:nvSpPr>
          <p:cNvPr id="159" name="Google Shape;159;p28"/>
          <p:cNvSpPr txBox="1"/>
          <p:nvPr/>
        </p:nvSpPr>
        <p:spPr>
          <a:xfrm>
            <a:off x="286400" y="991375"/>
            <a:ext cx="8440500" cy="40161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SzPts val="2500"/>
              <a:buFont typeface="Roboto"/>
              <a:buChar char="●"/>
            </a:pPr>
            <a:r>
              <a:rPr lang="en" sz="2500">
                <a:latin typeface="Roboto"/>
                <a:ea typeface="Roboto"/>
                <a:cs typeface="Roboto"/>
                <a:sym typeface="Roboto"/>
              </a:rPr>
              <a:t>Setting up a template</a:t>
            </a:r>
            <a:endParaRPr sz="2500">
              <a:latin typeface="Roboto"/>
              <a:ea typeface="Roboto"/>
              <a:cs typeface="Roboto"/>
              <a:sym typeface="Roboto"/>
            </a:endParaRPr>
          </a:p>
          <a:p>
            <a:pPr indent="-387350" lvl="1" marL="914400" rtl="0" algn="l">
              <a:spcBef>
                <a:spcPts val="0"/>
              </a:spcBef>
              <a:spcAft>
                <a:spcPts val="0"/>
              </a:spcAft>
              <a:buSzPts val="2500"/>
              <a:buFont typeface="Roboto"/>
              <a:buChar char="○"/>
            </a:pPr>
            <a:r>
              <a:rPr lang="en" sz="2500">
                <a:latin typeface="Roboto"/>
                <a:ea typeface="Roboto"/>
                <a:cs typeface="Roboto"/>
                <a:sym typeface="Roboto"/>
              </a:rPr>
              <a:t>Navigate to the templates tab</a:t>
            </a:r>
            <a:endParaRPr sz="2500">
              <a:latin typeface="Roboto"/>
              <a:ea typeface="Roboto"/>
              <a:cs typeface="Roboto"/>
              <a:sym typeface="Roboto"/>
            </a:endParaRPr>
          </a:p>
          <a:p>
            <a:pPr indent="-387350" lvl="1" marL="914400" rtl="0" algn="l">
              <a:spcBef>
                <a:spcPts val="0"/>
              </a:spcBef>
              <a:spcAft>
                <a:spcPts val="0"/>
              </a:spcAft>
              <a:buSzPts val="2500"/>
              <a:buFont typeface="Roboto"/>
              <a:buChar char="○"/>
            </a:pPr>
            <a:r>
              <a:rPr lang="en" sz="2500">
                <a:latin typeface="Roboto"/>
                <a:ea typeface="Roboto"/>
                <a:cs typeface="Roboto"/>
                <a:sym typeface="Roboto"/>
              </a:rPr>
              <a:t>Just Like setting up “transaction”, determine the type of transaction the template will represent</a:t>
            </a:r>
            <a:endParaRPr sz="2500">
              <a:latin typeface="Roboto"/>
              <a:ea typeface="Roboto"/>
              <a:cs typeface="Roboto"/>
              <a:sym typeface="Roboto"/>
            </a:endParaRPr>
          </a:p>
          <a:p>
            <a:pPr indent="-387350" lvl="1" marL="914400" rtl="0" algn="l">
              <a:spcBef>
                <a:spcPts val="0"/>
              </a:spcBef>
              <a:spcAft>
                <a:spcPts val="0"/>
              </a:spcAft>
              <a:buSzPts val="2500"/>
              <a:buFont typeface="Roboto"/>
              <a:buChar char="○"/>
            </a:pPr>
            <a:r>
              <a:rPr lang="en" sz="2500" u="sng">
                <a:solidFill>
                  <a:schemeClr val="hlink"/>
                </a:solidFill>
                <a:latin typeface="Roboto"/>
                <a:ea typeface="Roboto"/>
                <a:cs typeface="Roboto"/>
                <a:sym typeface="Roboto"/>
                <a:hlinkClick action="ppaction://hlinksldjump" r:id="rId4"/>
              </a:rPr>
              <a:t>Open and new template</a:t>
            </a:r>
            <a:endParaRPr sz="2500">
              <a:latin typeface="Roboto"/>
              <a:ea typeface="Roboto"/>
              <a:cs typeface="Roboto"/>
              <a:sym typeface="Roboto"/>
            </a:endParaRPr>
          </a:p>
          <a:p>
            <a:pPr indent="-387350" lvl="1" marL="914400" rtl="0" algn="l">
              <a:spcBef>
                <a:spcPts val="0"/>
              </a:spcBef>
              <a:spcAft>
                <a:spcPts val="0"/>
              </a:spcAft>
              <a:buSzPts val="2500"/>
              <a:buFont typeface="Roboto"/>
              <a:buChar char="○"/>
            </a:pPr>
            <a:r>
              <a:rPr lang="en" sz="2500">
                <a:latin typeface="Roboto"/>
                <a:ea typeface="Roboto"/>
                <a:cs typeface="Roboto"/>
                <a:sym typeface="Roboto"/>
              </a:rPr>
              <a:t>Complete the template details as you would a transaction</a:t>
            </a:r>
            <a:endParaRPr sz="2500">
              <a:latin typeface="Roboto"/>
              <a:ea typeface="Roboto"/>
              <a:cs typeface="Roboto"/>
              <a:sym typeface="Roboto"/>
            </a:endParaRPr>
          </a:p>
          <a:p>
            <a:pPr indent="-387350" lvl="1" marL="914400" rtl="0" algn="l">
              <a:spcBef>
                <a:spcPts val="0"/>
              </a:spcBef>
              <a:spcAft>
                <a:spcPts val="0"/>
              </a:spcAft>
              <a:buSzPts val="2500"/>
              <a:buFont typeface="Roboto"/>
              <a:buChar char="○"/>
            </a:pPr>
            <a:r>
              <a:rPr lang="en" sz="2500">
                <a:latin typeface="Roboto"/>
                <a:ea typeface="Roboto"/>
                <a:cs typeface="Roboto"/>
                <a:sym typeface="Roboto"/>
              </a:rPr>
              <a:t>Add template documents from the library</a:t>
            </a:r>
            <a:endParaRPr sz="2500">
              <a:latin typeface="Roboto"/>
              <a:ea typeface="Roboto"/>
              <a:cs typeface="Roboto"/>
              <a:sym typeface="Roboto"/>
            </a:endParaRPr>
          </a:p>
          <a:p>
            <a:pPr indent="0" lvl="0" marL="914400" rtl="0" algn="l">
              <a:spcBef>
                <a:spcPts val="0"/>
              </a:spcBef>
              <a:spcAft>
                <a:spcPts val="0"/>
              </a:spcAft>
              <a:buNone/>
            </a:pPr>
            <a:r>
              <a:t/>
            </a:r>
            <a:endParaRPr>
              <a:latin typeface="Roboto"/>
              <a:ea typeface="Roboto"/>
              <a:cs typeface="Roboto"/>
              <a:sym typeface="Roboto"/>
            </a:endParaRPr>
          </a:p>
          <a:p>
            <a:pPr indent="0" lvl="0" marL="91440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 signatures</a:t>
            </a:r>
            <a:endParaRPr/>
          </a:p>
        </p:txBody>
      </p:sp>
      <p:sp>
        <p:nvSpPr>
          <p:cNvPr id="165" name="Google Shape;165;p29"/>
          <p:cNvSpPr txBox="1"/>
          <p:nvPr/>
        </p:nvSpPr>
        <p:spPr>
          <a:xfrm>
            <a:off x="316550" y="875100"/>
            <a:ext cx="8546700" cy="42684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Roboto"/>
              <a:buChar char="●"/>
            </a:pPr>
            <a:r>
              <a:rPr lang="en" sz="1900">
                <a:latin typeface="Roboto"/>
                <a:ea typeface="Roboto"/>
                <a:cs typeface="Roboto"/>
                <a:sym typeface="Roboto"/>
              </a:rPr>
              <a:t>Zip forms has three built in e signature services</a:t>
            </a:r>
            <a:endParaRPr sz="1900">
              <a:latin typeface="Roboto"/>
              <a:ea typeface="Roboto"/>
              <a:cs typeface="Roboto"/>
              <a:sym typeface="Roboto"/>
            </a:endParaRPr>
          </a:p>
          <a:p>
            <a:pPr indent="-349250" lvl="1" marL="914400" rtl="0" algn="l">
              <a:spcBef>
                <a:spcPts val="0"/>
              </a:spcBef>
              <a:spcAft>
                <a:spcPts val="0"/>
              </a:spcAft>
              <a:buSzPts val="1900"/>
              <a:buFont typeface="Roboto"/>
              <a:buChar char="○"/>
            </a:pPr>
            <a:r>
              <a:rPr lang="en" sz="1900">
                <a:latin typeface="Roboto"/>
                <a:ea typeface="Roboto"/>
                <a:cs typeface="Roboto"/>
                <a:sym typeface="Roboto"/>
              </a:rPr>
              <a:t>Docusign</a:t>
            </a:r>
            <a:endParaRPr sz="1900">
              <a:latin typeface="Roboto"/>
              <a:ea typeface="Roboto"/>
              <a:cs typeface="Roboto"/>
              <a:sym typeface="Roboto"/>
            </a:endParaRPr>
          </a:p>
          <a:p>
            <a:pPr indent="-349250" lvl="1" marL="914400" rtl="0" algn="l">
              <a:spcBef>
                <a:spcPts val="0"/>
              </a:spcBef>
              <a:spcAft>
                <a:spcPts val="0"/>
              </a:spcAft>
              <a:buSzPts val="1900"/>
              <a:buFont typeface="Roboto"/>
              <a:buChar char="○"/>
            </a:pPr>
            <a:r>
              <a:rPr lang="en" sz="1900">
                <a:latin typeface="Roboto"/>
                <a:ea typeface="Roboto"/>
                <a:cs typeface="Roboto"/>
                <a:sym typeface="Roboto"/>
              </a:rPr>
              <a:t>Digital Ink 2.0</a:t>
            </a:r>
            <a:endParaRPr sz="1900">
              <a:latin typeface="Roboto"/>
              <a:ea typeface="Roboto"/>
              <a:cs typeface="Roboto"/>
              <a:sym typeface="Roboto"/>
            </a:endParaRPr>
          </a:p>
          <a:p>
            <a:pPr indent="-349250" lvl="1" marL="914400" rtl="0" algn="l">
              <a:spcBef>
                <a:spcPts val="0"/>
              </a:spcBef>
              <a:spcAft>
                <a:spcPts val="0"/>
              </a:spcAft>
              <a:buSzPts val="1900"/>
              <a:buFont typeface="Roboto"/>
              <a:buChar char="○"/>
            </a:pPr>
            <a:r>
              <a:rPr lang="en" sz="1900">
                <a:latin typeface="Roboto"/>
                <a:ea typeface="Roboto"/>
                <a:cs typeface="Roboto"/>
                <a:sym typeface="Roboto"/>
              </a:rPr>
              <a:t>Digital Ink 1.0</a:t>
            </a:r>
            <a:endParaRPr sz="1900">
              <a:latin typeface="Roboto"/>
              <a:ea typeface="Roboto"/>
              <a:cs typeface="Roboto"/>
              <a:sym typeface="Roboto"/>
            </a:endParaRPr>
          </a:p>
          <a:p>
            <a:pPr indent="-349250" lvl="2" marL="1371600" rtl="0" algn="l">
              <a:spcBef>
                <a:spcPts val="0"/>
              </a:spcBef>
              <a:spcAft>
                <a:spcPts val="0"/>
              </a:spcAft>
              <a:buSzPts val="1900"/>
              <a:buFont typeface="Roboto"/>
              <a:buChar char="■"/>
            </a:pPr>
            <a:r>
              <a:rPr lang="en" sz="1900">
                <a:latin typeface="Roboto"/>
                <a:ea typeface="Roboto"/>
                <a:cs typeface="Roboto"/>
                <a:sym typeface="Roboto"/>
              </a:rPr>
              <a:t>User </a:t>
            </a:r>
            <a:r>
              <a:rPr lang="en" sz="1900">
                <a:latin typeface="Roboto"/>
                <a:ea typeface="Roboto"/>
                <a:cs typeface="Roboto"/>
                <a:sym typeface="Roboto"/>
              </a:rPr>
              <a:t>preference</a:t>
            </a:r>
            <a:r>
              <a:rPr lang="en" sz="1900">
                <a:latin typeface="Roboto"/>
                <a:ea typeface="Roboto"/>
                <a:cs typeface="Roboto"/>
                <a:sym typeface="Roboto"/>
              </a:rPr>
              <a:t> and each has its </a:t>
            </a:r>
            <a:r>
              <a:rPr lang="en" sz="1900">
                <a:latin typeface="Roboto"/>
                <a:ea typeface="Roboto"/>
                <a:cs typeface="Roboto"/>
                <a:sym typeface="Roboto"/>
              </a:rPr>
              <a:t>positives</a:t>
            </a:r>
            <a:r>
              <a:rPr lang="en" sz="1900">
                <a:latin typeface="Roboto"/>
                <a:ea typeface="Roboto"/>
                <a:cs typeface="Roboto"/>
                <a:sym typeface="Roboto"/>
              </a:rPr>
              <a:t> and negatives</a:t>
            </a:r>
            <a:endParaRPr sz="1900">
              <a:latin typeface="Roboto"/>
              <a:ea typeface="Roboto"/>
              <a:cs typeface="Roboto"/>
              <a:sym typeface="Roboto"/>
            </a:endParaRPr>
          </a:p>
          <a:p>
            <a:pPr indent="0" lvl="0" marL="1371600" rtl="0" algn="l">
              <a:spcBef>
                <a:spcPts val="0"/>
              </a:spcBef>
              <a:spcAft>
                <a:spcPts val="0"/>
              </a:spcAft>
              <a:buNone/>
            </a:pPr>
            <a:r>
              <a:t/>
            </a:r>
            <a:endParaRPr sz="1900">
              <a:latin typeface="Roboto"/>
              <a:ea typeface="Roboto"/>
              <a:cs typeface="Roboto"/>
              <a:sym typeface="Roboto"/>
            </a:endParaRPr>
          </a:p>
          <a:p>
            <a:pPr indent="-349250" lvl="0" marL="457200" rtl="0" algn="l">
              <a:spcBef>
                <a:spcPts val="0"/>
              </a:spcBef>
              <a:spcAft>
                <a:spcPts val="0"/>
              </a:spcAft>
              <a:buSzPts val="1900"/>
              <a:buFont typeface="Roboto"/>
              <a:buChar char="●"/>
            </a:pPr>
            <a:r>
              <a:rPr lang="en" sz="1900">
                <a:latin typeface="Roboto"/>
                <a:ea typeface="Roboto"/>
                <a:cs typeface="Roboto"/>
                <a:sym typeface="Roboto"/>
              </a:rPr>
              <a:t>From your Transaction page, open a </a:t>
            </a:r>
            <a:r>
              <a:rPr lang="en" sz="1900" u="sng">
                <a:solidFill>
                  <a:schemeClr val="hlink"/>
                </a:solidFill>
                <a:latin typeface="Roboto"/>
                <a:ea typeface="Roboto"/>
                <a:cs typeface="Roboto"/>
                <a:sym typeface="Roboto"/>
                <a:hlinkClick action="ppaction://hlinksldjump" r:id="rId3"/>
              </a:rPr>
              <a:t>NEW transaction</a:t>
            </a:r>
            <a:r>
              <a:rPr lang="en" sz="1900">
                <a:latin typeface="Roboto"/>
                <a:ea typeface="Roboto"/>
                <a:cs typeface="Roboto"/>
                <a:sym typeface="Roboto"/>
              </a:rPr>
              <a:t>, complete the transaction details</a:t>
            </a:r>
            <a:endParaRPr sz="1900">
              <a:latin typeface="Roboto"/>
              <a:ea typeface="Roboto"/>
              <a:cs typeface="Roboto"/>
              <a:sym typeface="Roboto"/>
            </a:endParaRPr>
          </a:p>
          <a:p>
            <a:pPr indent="-349250" lvl="0" marL="457200" rtl="0" algn="l">
              <a:spcBef>
                <a:spcPts val="0"/>
              </a:spcBef>
              <a:spcAft>
                <a:spcPts val="0"/>
              </a:spcAft>
              <a:buSzPts val="1900"/>
              <a:buFont typeface="Roboto"/>
              <a:buChar char="●"/>
            </a:pPr>
            <a:r>
              <a:rPr lang="en" sz="1900">
                <a:latin typeface="Roboto"/>
                <a:ea typeface="Roboto"/>
                <a:cs typeface="Roboto"/>
                <a:sym typeface="Roboto"/>
              </a:rPr>
              <a:t>You would now complete the </a:t>
            </a:r>
            <a:r>
              <a:rPr lang="en" sz="1900">
                <a:latin typeface="Roboto"/>
                <a:ea typeface="Roboto"/>
                <a:cs typeface="Roboto"/>
                <a:sym typeface="Roboto"/>
              </a:rPr>
              <a:t>ZIPFORM</a:t>
            </a:r>
            <a:r>
              <a:rPr lang="en" sz="1900">
                <a:latin typeface="Roboto"/>
                <a:ea typeface="Roboto"/>
                <a:cs typeface="Roboto"/>
                <a:sym typeface="Roboto"/>
              </a:rPr>
              <a:t> records that populate the DashBoard.</a:t>
            </a:r>
            <a:endParaRPr sz="1900">
              <a:latin typeface="Roboto"/>
              <a:ea typeface="Roboto"/>
              <a:cs typeface="Roboto"/>
              <a:sym typeface="Roboto"/>
            </a:endParaRPr>
          </a:p>
          <a:p>
            <a:pPr indent="-349250" lvl="0" marL="457200" rtl="0" algn="l">
              <a:spcBef>
                <a:spcPts val="0"/>
              </a:spcBef>
              <a:spcAft>
                <a:spcPts val="0"/>
              </a:spcAft>
              <a:buSzPts val="1900"/>
              <a:buFont typeface="Roboto"/>
              <a:buChar char="●"/>
            </a:pPr>
            <a:r>
              <a:rPr lang="en" sz="1900">
                <a:latin typeface="Roboto"/>
                <a:ea typeface="Roboto"/>
                <a:cs typeface="Roboto"/>
                <a:sym typeface="Roboto"/>
              </a:rPr>
              <a:t>From the Documents tab you would </a:t>
            </a:r>
            <a:r>
              <a:rPr lang="en" sz="1900">
                <a:latin typeface="Roboto"/>
                <a:ea typeface="Roboto"/>
                <a:cs typeface="Roboto"/>
                <a:sym typeface="Roboto"/>
              </a:rPr>
              <a:t>complete</a:t>
            </a:r>
            <a:r>
              <a:rPr lang="en" sz="1900">
                <a:latin typeface="Roboto"/>
                <a:ea typeface="Roboto"/>
                <a:cs typeface="Roboto"/>
                <a:sym typeface="Roboto"/>
              </a:rPr>
              <a:t> the documents.</a:t>
            </a:r>
            <a:endParaRPr sz="1900">
              <a:latin typeface="Roboto"/>
              <a:ea typeface="Roboto"/>
              <a:cs typeface="Roboto"/>
              <a:sym typeface="Roboto"/>
            </a:endParaRPr>
          </a:p>
          <a:p>
            <a:pPr indent="-349250" lvl="0" marL="457200" rtl="0" algn="l">
              <a:spcBef>
                <a:spcPts val="0"/>
              </a:spcBef>
              <a:spcAft>
                <a:spcPts val="0"/>
              </a:spcAft>
              <a:buSzPts val="1900"/>
              <a:buFont typeface="Roboto"/>
              <a:buChar char="●"/>
            </a:pPr>
            <a:r>
              <a:rPr lang="en" sz="1900">
                <a:latin typeface="Roboto"/>
                <a:ea typeface="Roboto"/>
                <a:cs typeface="Roboto"/>
                <a:sym typeface="Roboto"/>
              </a:rPr>
              <a:t>E - Signature </a:t>
            </a:r>
            <a:endParaRPr sz="1900">
              <a:latin typeface="Roboto"/>
              <a:ea typeface="Roboto"/>
              <a:cs typeface="Roboto"/>
              <a:sym typeface="Roboto"/>
            </a:endParaRPr>
          </a:p>
          <a:p>
            <a:pPr indent="-349250" lvl="1" marL="914400" rtl="0" algn="l">
              <a:spcBef>
                <a:spcPts val="0"/>
              </a:spcBef>
              <a:spcAft>
                <a:spcPts val="0"/>
              </a:spcAft>
              <a:buSzPts val="1900"/>
              <a:buFont typeface="Roboto"/>
              <a:buChar char="○"/>
            </a:pPr>
            <a:r>
              <a:rPr lang="en" sz="1900">
                <a:latin typeface="Roboto"/>
                <a:ea typeface="Roboto"/>
                <a:cs typeface="Roboto"/>
                <a:sym typeface="Roboto"/>
              </a:rPr>
              <a:t>From the documents tab click </a:t>
            </a:r>
            <a:r>
              <a:rPr lang="en" sz="1900" u="sng">
                <a:solidFill>
                  <a:schemeClr val="hlink"/>
                </a:solidFill>
                <a:latin typeface="Roboto"/>
                <a:ea typeface="Roboto"/>
                <a:cs typeface="Roboto"/>
                <a:sym typeface="Roboto"/>
                <a:hlinkClick action="ppaction://hlinksldjump" r:id="rId4"/>
              </a:rPr>
              <a:t>E-sig</a:t>
            </a:r>
            <a:endParaRPr sz="19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460950" y="7699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Thank you all for your participation</a:t>
            </a:r>
            <a:endParaRPr sz="4000"/>
          </a:p>
        </p:txBody>
      </p:sp>
      <p:pic>
        <p:nvPicPr>
          <p:cNvPr id="171" name="Google Shape;171;p30"/>
          <p:cNvPicPr preferRelativeResize="0"/>
          <p:nvPr/>
        </p:nvPicPr>
        <p:blipFill>
          <a:blip r:embed="rId3">
            <a:alphaModFix/>
          </a:blip>
          <a:stretch>
            <a:fillRect/>
          </a:stretch>
        </p:blipFill>
        <p:spPr>
          <a:xfrm>
            <a:off x="1733550" y="2478075"/>
            <a:ext cx="5281650" cy="1760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3"/>
              </a:rPr>
              <a:t>DASHBOARD</a:t>
            </a:r>
            <a:endParaRPr/>
          </a:p>
        </p:txBody>
      </p:sp>
      <p:pic>
        <p:nvPicPr>
          <p:cNvPr id="177" name="Google Shape;177;p31"/>
          <p:cNvPicPr preferRelativeResize="0"/>
          <p:nvPr/>
        </p:nvPicPr>
        <p:blipFill>
          <a:blip r:embed="rId4">
            <a:alphaModFix/>
          </a:blip>
          <a:stretch>
            <a:fillRect/>
          </a:stretch>
        </p:blipFill>
        <p:spPr>
          <a:xfrm>
            <a:off x="152400" y="771450"/>
            <a:ext cx="8839199" cy="3776151"/>
          </a:xfrm>
          <a:prstGeom prst="rect">
            <a:avLst/>
          </a:prstGeom>
          <a:noFill/>
          <a:ln>
            <a:noFill/>
          </a:ln>
        </p:spPr>
      </p:pic>
      <p:cxnSp>
        <p:nvCxnSpPr>
          <p:cNvPr id="178" name="Google Shape;178;p31"/>
          <p:cNvCxnSpPr/>
          <p:nvPr/>
        </p:nvCxnSpPr>
        <p:spPr>
          <a:xfrm flipH="1">
            <a:off x="1075200" y="826450"/>
            <a:ext cx="2012400" cy="564000"/>
          </a:xfrm>
          <a:prstGeom prst="straightConnector1">
            <a:avLst/>
          </a:prstGeom>
          <a:noFill/>
          <a:ln cap="flat" cmpd="sng" w="152400">
            <a:solidFill>
              <a:srgbClr val="FF0000"/>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FLEX MLS </a:t>
            </a:r>
            <a:endParaRPr/>
          </a:p>
        </p:txBody>
      </p:sp>
      <p:sp>
        <p:nvSpPr>
          <p:cNvPr id="74" name="Google Shape;74;p14"/>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Searches, Subscriptions and Statistics</a:t>
            </a:r>
            <a:endParaRPr sz="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3"/>
              </a:rPr>
              <a:t>Templates</a:t>
            </a:r>
            <a:endParaRPr/>
          </a:p>
        </p:txBody>
      </p:sp>
      <p:pic>
        <p:nvPicPr>
          <p:cNvPr id="184" name="Google Shape;184;p32"/>
          <p:cNvPicPr preferRelativeResize="0"/>
          <p:nvPr/>
        </p:nvPicPr>
        <p:blipFill>
          <a:blip r:embed="rId4">
            <a:alphaModFix/>
          </a:blip>
          <a:stretch>
            <a:fillRect/>
          </a:stretch>
        </p:blipFill>
        <p:spPr>
          <a:xfrm>
            <a:off x="152400" y="771450"/>
            <a:ext cx="8839203" cy="3998467"/>
          </a:xfrm>
          <a:prstGeom prst="rect">
            <a:avLst/>
          </a:prstGeom>
          <a:noFill/>
          <a:ln>
            <a:noFill/>
          </a:ln>
        </p:spPr>
      </p:pic>
      <p:cxnSp>
        <p:nvCxnSpPr>
          <p:cNvPr id="185" name="Google Shape;185;p32"/>
          <p:cNvCxnSpPr/>
          <p:nvPr/>
        </p:nvCxnSpPr>
        <p:spPr>
          <a:xfrm flipH="1">
            <a:off x="2783325" y="253275"/>
            <a:ext cx="2297400" cy="1019100"/>
          </a:xfrm>
          <a:prstGeom prst="straightConnector1">
            <a:avLst/>
          </a:prstGeom>
          <a:noFill/>
          <a:ln cap="flat" cmpd="sng" w="152400">
            <a:solidFill>
              <a:srgbClr val="FF0000"/>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3"/>
              </a:rPr>
              <a:t>Open a template</a:t>
            </a:r>
            <a:r>
              <a:rPr lang="en"/>
              <a:t> </a:t>
            </a:r>
            <a:endParaRPr/>
          </a:p>
        </p:txBody>
      </p:sp>
      <p:pic>
        <p:nvPicPr>
          <p:cNvPr id="191" name="Google Shape;191;p33"/>
          <p:cNvPicPr preferRelativeResize="0"/>
          <p:nvPr/>
        </p:nvPicPr>
        <p:blipFill>
          <a:blip r:embed="rId4">
            <a:alphaModFix/>
          </a:blip>
          <a:stretch>
            <a:fillRect/>
          </a:stretch>
        </p:blipFill>
        <p:spPr>
          <a:xfrm>
            <a:off x="168150" y="734225"/>
            <a:ext cx="8839202" cy="3970501"/>
          </a:xfrm>
          <a:prstGeom prst="rect">
            <a:avLst/>
          </a:prstGeom>
          <a:noFill/>
          <a:ln>
            <a:noFill/>
          </a:ln>
        </p:spPr>
      </p:pic>
      <p:cxnSp>
        <p:nvCxnSpPr>
          <p:cNvPr id="192" name="Google Shape;192;p33"/>
          <p:cNvCxnSpPr/>
          <p:nvPr/>
        </p:nvCxnSpPr>
        <p:spPr>
          <a:xfrm rot="10800000">
            <a:off x="572050" y="2031525"/>
            <a:ext cx="282600" cy="1266300"/>
          </a:xfrm>
          <a:prstGeom prst="straightConnector1">
            <a:avLst/>
          </a:prstGeom>
          <a:noFill/>
          <a:ln cap="flat" cmpd="sng" w="114300">
            <a:solidFill>
              <a:srgbClr val="FF0000"/>
            </a:solidFill>
            <a:prstDash val="solid"/>
            <a:round/>
            <a:headEnd len="med" w="med" type="none"/>
            <a:tailEnd len="med" w="med" type="triangle"/>
          </a:ln>
        </p:spPr>
      </p:cxnSp>
      <p:cxnSp>
        <p:nvCxnSpPr>
          <p:cNvPr id="193" name="Google Shape;193;p33"/>
          <p:cNvCxnSpPr/>
          <p:nvPr/>
        </p:nvCxnSpPr>
        <p:spPr>
          <a:xfrm flipH="1" rot="10800000">
            <a:off x="2858575" y="2702775"/>
            <a:ext cx="1734000" cy="1305300"/>
          </a:xfrm>
          <a:prstGeom prst="straightConnector1">
            <a:avLst/>
          </a:prstGeom>
          <a:noFill/>
          <a:ln cap="flat" cmpd="sng" w="152400">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3"/>
              </a:rPr>
              <a:t>New Transaction</a:t>
            </a:r>
            <a:r>
              <a:rPr lang="en"/>
              <a:t> </a:t>
            </a:r>
            <a:endParaRPr/>
          </a:p>
        </p:txBody>
      </p:sp>
      <p:pic>
        <p:nvPicPr>
          <p:cNvPr id="199" name="Google Shape;199;p34"/>
          <p:cNvPicPr preferRelativeResize="0"/>
          <p:nvPr/>
        </p:nvPicPr>
        <p:blipFill>
          <a:blip r:embed="rId4">
            <a:alphaModFix/>
          </a:blip>
          <a:stretch>
            <a:fillRect/>
          </a:stretch>
        </p:blipFill>
        <p:spPr>
          <a:xfrm>
            <a:off x="1696750" y="800675"/>
            <a:ext cx="5450594" cy="42196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3"/>
              </a:rPr>
              <a:t>E Sign</a:t>
            </a:r>
            <a:endParaRPr/>
          </a:p>
        </p:txBody>
      </p:sp>
      <p:pic>
        <p:nvPicPr>
          <p:cNvPr id="205" name="Google Shape;205;p35"/>
          <p:cNvPicPr preferRelativeResize="0"/>
          <p:nvPr/>
        </p:nvPicPr>
        <p:blipFill>
          <a:blip r:embed="rId4">
            <a:alphaModFix/>
          </a:blip>
          <a:stretch>
            <a:fillRect/>
          </a:stretch>
        </p:blipFill>
        <p:spPr>
          <a:xfrm>
            <a:off x="152400" y="771450"/>
            <a:ext cx="4788026" cy="4040850"/>
          </a:xfrm>
          <a:prstGeom prst="rect">
            <a:avLst/>
          </a:prstGeom>
          <a:noFill/>
          <a:ln>
            <a:noFill/>
          </a:ln>
        </p:spPr>
      </p:pic>
      <p:cxnSp>
        <p:nvCxnSpPr>
          <p:cNvPr id="206" name="Google Shape;206;p35"/>
          <p:cNvCxnSpPr/>
          <p:nvPr/>
        </p:nvCxnSpPr>
        <p:spPr>
          <a:xfrm rot="10800000">
            <a:off x="607050" y="2744175"/>
            <a:ext cx="623400" cy="1061700"/>
          </a:xfrm>
          <a:prstGeom prst="straightConnector1">
            <a:avLst/>
          </a:prstGeom>
          <a:noFill/>
          <a:ln cap="flat" cmpd="sng" w="114300">
            <a:solidFill>
              <a:srgbClr val="FF0000"/>
            </a:solidFill>
            <a:prstDash val="solid"/>
            <a:round/>
            <a:headEnd len="med" w="med" type="none"/>
            <a:tailEnd len="med" w="med" type="triangle"/>
          </a:ln>
        </p:spPr>
      </p:cxnSp>
      <p:pic>
        <p:nvPicPr>
          <p:cNvPr id="207" name="Google Shape;207;p35"/>
          <p:cNvPicPr preferRelativeResize="0"/>
          <p:nvPr/>
        </p:nvPicPr>
        <p:blipFill>
          <a:blip r:embed="rId5">
            <a:alphaModFix/>
          </a:blip>
          <a:stretch>
            <a:fillRect/>
          </a:stretch>
        </p:blipFill>
        <p:spPr>
          <a:xfrm>
            <a:off x="3093251" y="658025"/>
            <a:ext cx="3898774" cy="3582529"/>
          </a:xfrm>
          <a:prstGeom prst="rect">
            <a:avLst/>
          </a:prstGeom>
          <a:noFill/>
          <a:ln>
            <a:noFill/>
          </a:ln>
        </p:spPr>
      </p:pic>
      <p:cxnSp>
        <p:nvCxnSpPr>
          <p:cNvPr id="208" name="Google Shape;208;p35"/>
          <p:cNvCxnSpPr/>
          <p:nvPr/>
        </p:nvCxnSpPr>
        <p:spPr>
          <a:xfrm rot="10800000">
            <a:off x="3892050" y="1762925"/>
            <a:ext cx="915900" cy="1198500"/>
          </a:xfrm>
          <a:prstGeom prst="straightConnector1">
            <a:avLst/>
          </a:prstGeom>
          <a:noFill/>
          <a:ln cap="flat" cmpd="sng" w="114300">
            <a:solidFill>
              <a:srgbClr val="FF0000"/>
            </a:solidFill>
            <a:prstDash val="solid"/>
            <a:round/>
            <a:headEnd len="med" w="med" type="none"/>
            <a:tailEnd len="med" w="med" type="triangle"/>
          </a:ln>
        </p:spPr>
      </p:cxnSp>
      <p:pic>
        <p:nvPicPr>
          <p:cNvPr id="209" name="Google Shape;209;p35"/>
          <p:cNvPicPr preferRelativeResize="0"/>
          <p:nvPr/>
        </p:nvPicPr>
        <p:blipFill>
          <a:blip r:embed="rId6">
            <a:alphaModFix/>
          </a:blip>
          <a:stretch>
            <a:fillRect/>
          </a:stretch>
        </p:blipFill>
        <p:spPr>
          <a:xfrm>
            <a:off x="5187676" y="2571750"/>
            <a:ext cx="3956326" cy="2571774"/>
          </a:xfrm>
          <a:prstGeom prst="rect">
            <a:avLst/>
          </a:prstGeom>
          <a:noFill/>
          <a:ln>
            <a:noFill/>
          </a:ln>
        </p:spPr>
      </p:pic>
      <p:cxnSp>
        <p:nvCxnSpPr>
          <p:cNvPr id="210" name="Google Shape;210;p35"/>
          <p:cNvCxnSpPr/>
          <p:nvPr/>
        </p:nvCxnSpPr>
        <p:spPr>
          <a:xfrm flipH="1" rot="10800000">
            <a:off x="6990050" y="3127250"/>
            <a:ext cx="1013100" cy="1275900"/>
          </a:xfrm>
          <a:prstGeom prst="straightConnector1">
            <a:avLst/>
          </a:prstGeom>
          <a:noFill/>
          <a:ln cap="flat" cmpd="sng" w="114300">
            <a:solidFill>
              <a:srgbClr val="FF0000"/>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16" name="Google Shape;216;p36"/>
          <p:cNvSpPr txBox="1"/>
          <p:nvPr/>
        </p:nvSpPr>
        <p:spPr>
          <a:xfrm>
            <a:off x="295575" y="112475"/>
            <a:ext cx="73377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3"/>
              </a:rPr>
              <a:t>HELP</a:t>
            </a:r>
            <a:endParaRPr/>
          </a:p>
        </p:txBody>
      </p:sp>
      <p:pic>
        <p:nvPicPr>
          <p:cNvPr id="217" name="Google Shape;217;p36"/>
          <p:cNvPicPr preferRelativeResize="0"/>
          <p:nvPr/>
        </p:nvPicPr>
        <p:blipFill>
          <a:blip r:embed="rId4">
            <a:alphaModFix/>
          </a:blip>
          <a:stretch>
            <a:fillRect/>
          </a:stretch>
        </p:blipFill>
        <p:spPr>
          <a:xfrm>
            <a:off x="0" y="887355"/>
            <a:ext cx="9144000" cy="42831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ph type="title"/>
          </p:nvPr>
        </p:nvSpPr>
        <p:spPr>
          <a:xfrm>
            <a:off x="98250" y="16350"/>
            <a:ext cx="8826600" cy="602700"/>
          </a:xfrm>
          <a:prstGeom prst="rect">
            <a:avLst/>
          </a:prstGeom>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3"/>
              </a:rPr>
              <a:t>Sold Market </a:t>
            </a:r>
            <a:r>
              <a:rPr lang="en" u="sng">
                <a:solidFill>
                  <a:schemeClr val="hlink"/>
                </a:solidFill>
                <a:hlinkClick action="ppaction://hlinksldjump" r:id="rId4"/>
              </a:rPr>
              <a:t>Analysis</a:t>
            </a:r>
            <a:r>
              <a:rPr lang="en" u="sng">
                <a:solidFill>
                  <a:schemeClr val="hlink"/>
                </a:solidFill>
                <a:hlinkClick action="ppaction://hlinksldjump" r:id="rId5"/>
              </a:rPr>
              <a:t> report</a:t>
            </a:r>
            <a:r>
              <a:rPr lang="en"/>
              <a:t>… </a:t>
            </a:r>
            <a:endParaRPr/>
          </a:p>
        </p:txBody>
      </p:sp>
      <p:pic>
        <p:nvPicPr>
          <p:cNvPr id="223" name="Google Shape;223;p37"/>
          <p:cNvPicPr preferRelativeResize="0"/>
          <p:nvPr/>
        </p:nvPicPr>
        <p:blipFill>
          <a:blip r:embed="rId6">
            <a:alphaModFix/>
          </a:blip>
          <a:stretch>
            <a:fillRect/>
          </a:stretch>
        </p:blipFill>
        <p:spPr>
          <a:xfrm rot="-5400000">
            <a:off x="2200916" y="27686"/>
            <a:ext cx="4453074" cy="5762801"/>
          </a:xfrm>
          <a:prstGeom prst="rect">
            <a:avLst/>
          </a:prstGeom>
          <a:noFill/>
          <a:ln>
            <a:noFill/>
          </a:ln>
        </p:spPr>
      </p:pic>
      <p:sp>
        <p:nvSpPr>
          <p:cNvPr id="224" name="Google Shape;224;p37"/>
          <p:cNvSpPr txBox="1"/>
          <p:nvPr/>
        </p:nvSpPr>
        <p:spPr>
          <a:xfrm>
            <a:off x="2952750" y="3086100"/>
            <a:ext cx="7345800" cy="8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1" name="Google Shape;231;p38"/>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2" name="Google Shape;232;p38"/>
          <p:cNvSpPr txBox="1"/>
          <p:nvPr/>
        </p:nvSpPr>
        <p:spPr>
          <a:xfrm>
            <a:off x="296000" y="206625"/>
            <a:ext cx="73347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4"/>
              </a:rPr>
              <a:t>Sold Market Analysis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u="sng">
                <a:solidFill>
                  <a:schemeClr val="accent5"/>
                </a:solidFill>
                <a:hlinkClick action="ppaction://hlinksldjump" r:id="rId3"/>
              </a:rPr>
              <a:t>Supply and Demand report</a:t>
            </a:r>
            <a:endParaRPr/>
          </a:p>
        </p:txBody>
      </p:sp>
      <p:pic>
        <p:nvPicPr>
          <p:cNvPr id="238" name="Google Shape;238;p39"/>
          <p:cNvPicPr preferRelativeResize="0"/>
          <p:nvPr/>
        </p:nvPicPr>
        <p:blipFill>
          <a:blip r:embed="rId4">
            <a:alphaModFix/>
          </a:blip>
          <a:stretch>
            <a:fillRect/>
          </a:stretch>
        </p:blipFill>
        <p:spPr>
          <a:xfrm rot="-5400000">
            <a:off x="2452500" y="-1189627"/>
            <a:ext cx="4299602" cy="82030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Course Outline</a:t>
            </a:r>
            <a:endParaRPr/>
          </a:p>
        </p:txBody>
      </p:sp>
      <p:sp>
        <p:nvSpPr>
          <p:cNvPr id="80" name="Google Shape;80;p15"/>
          <p:cNvSpPr txBox="1"/>
          <p:nvPr/>
        </p:nvSpPr>
        <p:spPr>
          <a:xfrm>
            <a:off x="153075" y="873250"/>
            <a:ext cx="8450100" cy="3796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The class will be interactive and you will need access and ability to navigate your MLS account while watching the presentation.  If you do not have two screens, we recommend logging onto the class with a cell phone or tablet and navigating your MLS on another device.  We will be using desktop version MLS.  </a:t>
            </a:r>
            <a:endParaRPr sz="1800">
              <a:solidFill>
                <a:schemeClr val="lt2"/>
              </a:solidFill>
              <a:latin typeface="Roboto"/>
              <a:ea typeface="Roboto"/>
              <a:cs typeface="Roboto"/>
              <a:sym typeface="Roboto"/>
            </a:endParaRPr>
          </a:p>
          <a:p>
            <a:pPr indent="-342900" lvl="0" marL="457200" rtl="0" algn="l">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Following the training you should be competent in a variety of search methods and exporting the searches, using the search methods to create subscriptions.   </a:t>
            </a:r>
            <a:endParaRPr sz="1800">
              <a:solidFill>
                <a:schemeClr val="lt2"/>
              </a:solidFill>
              <a:latin typeface="Roboto"/>
              <a:ea typeface="Roboto"/>
              <a:cs typeface="Roboto"/>
              <a:sym typeface="Roboto"/>
            </a:endParaRPr>
          </a:p>
          <a:p>
            <a:pPr indent="-342900" lvl="0" marL="457200" rtl="0" algn="l">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Adding the subscriptions to clients contacts and using contact management as a basic CRM.</a:t>
            </a:r>
            <a:endParaRPr sz="1800">
              <a:solidFill>
                <a:schemeClr val="lt2"/>
              </a:solidFill>
              <a:latin typeface="Roboto"/>
              <a:ea typeface="Roboto"/>
              <a:cs typeface="Roboto"/>
              <a:sym typeface="Roboto"/>
            </a:endParaRPr>
          </a:p>
          <a:p>
            <a:pPr indent="-342900" lvl="0" marL="457200" rtl="0" algn="l">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We will explore a number of statistics available on FLEX and how we can interpret and use the data for marketing purposes. </a:t>
            </a:r>
            <a:endParaRPr sz="15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Course Outline cont….</a:t>
            </a:r>
            <a:endParaRPr/>
          </a:p>
        </p:txBody>
      </p:sp>
      <p:sp>
        <p:nvSpPr>
          <p:cNvPr id="86" name="Google Shape;86;p16"/>
          <p:cNvSpPr txBox="1"/>
          <p:nvPr/>
        </p:nvSpPr>
        <p:spPr>
          <a:xfrm>
            <a:off x="122475" y="1040950"/>
            <a:ext cx="8664300" cy="37659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SzPts val="2500"/>
              <a:buFont typeface="Roboto"/>
              <a:buChar char="●"/>
            </a:pPr>
            <a:r>
              <a:rPr lang="en" sz="2500">
                <a:latin typeface="Roboto"/>
                <a:ea typeface="Roboto"/>
                <a:cs typeface="Roboto"/>
                <a:sym typeface="Roboto"/>
              </a:rPr>
              <a:t>We will </a:t>
            </a:r>
            <a:r>
              <a:rPr lang="en" sz="2500">
                <a:latin typeface="Roboto"/>
                <a:ea typeface="Roboto"/>
                <a:cs typeface="Roboto"/>
                <a:sym typeface="Roboto"/>
              </a:rPr>
              <a:t>explore</a:t>
            </a:r>
            <a:r>
              <a:rPr lang="en" sz="2500">
                <a:latin typeface="Roboto"/>
                <a:ea typeface="Roboto"/>
                <a:cs typeface="Roboto"/>
                <a:sym typeface="Roboto"/>
              </a:rPr>
              <a:t> ZIPFORMS Dashboard and how it can be used to manage your business</a:t>
            </a:r>
            <a:endParaRPr sz="2500">
              <a:latin typeface="Roboto"/>
              <a:ea typeface="Roboto"/>
              <a:cs typeface="Roboto"/>
              <a:sym typeface="Roboto"/>
            </a:endParaRPr>
          </a:p>
          <a:p>
            <a:pPr indent="0" lvl="0" marL="457200" rtl="0" algn="l">
              <a:spcBef>
                <a:spcPts val="0"/>
              </a:spcBef>
              <a:spcAft>
                <a:spcPts val="0"/>
              </a:spcAft>
              <a:buNone/>
            </a:pPr>
            <a:r>
              <a:t/>
            </a:r>
            <a:endParaRPr sz="2500">
              <a:latin typeface="Roboto"/>
              <a:ea typeface="Roboto"/>
              <a:cs typeface="Roboto"/>
              <a:sym typeface="Roboto"/>
            </a:endParaRPr>
          </a:p>
          <a:p>
            <a:pPr indent="-387350" lvl="0" marL="457200" rtl="0" algn="l">
              <a:spcBef>
                <a:spcPts val="0"/>
              </a:spcBef>
              <a:spcAft>
                <a:spcPts val="0"/>
              </a:spcAft>
              <a:buSzPts val="2500"/>
              <a:buFont typeface="Roboto"/>
              <a:buChar char="●"/>
            </a:pPr>
            <a:r>
              <a:rPr lang="en" sz="2500">
                <a:latin typeface="Roboto"/>
                <a:ea typeface="Roboto"/>
                <a:cs typeface="Roboto"/>
                <a:sym typeface="Roboto"/>
              </a:rPr>
              <a:t>Speed up and standardize your transaction setup with templates</a:t>
            </a:r>
            <a:endParaRPr sz="2500">
              <a:latin typeface="Roboto"/>
              <a:ea typeface="Roboto"/>
              <a:cs typeface="Roboto"/>
              <a:sym typeface="Roboto"/>
            </a:endParaRPr>
          </a:p>
          <a:p>
            <a:pPr indent="0" lvl="0" marL="457200" rtl="0" algn="l">
              <a:spcBef>
                <a:spcPts val="0"/>
              </a:spcBef>
              <a:spcAft>
                <a:spcPts val="0"/>
              </a:spcAft>
              <a:buNone/>
            </a:pPr>
            <a:r>
              <a:t/>
            </a:r>
            <a:endParaRPr sz="2500">
              <a:latin typeface="Roboto"/>
              <a:ea typeface="Roboto"/>
              <a:cs typeface="Roboto"/>
              <a:sym typeface="Roboto"/>
            </a:endParaRPr>
          </a:p>
          <a:p>
            <a:pPr indent="-387350" lvl="0" marL="457200" rtl="0" algn="l">
              <a:spcBef>
                <a:spcPts val="0"/>
              </a:spcBef>
              <a:spcAft>
                <a:spcPts val="0"/>
              </a:spcAft>
              <a:buSzPts val="2500"/>
              <a:buFont typeface="Roboto"/>
              <a:buChar char="●"/>
            </a:pPr>
            <a:r>
              <a:rPr lang="en" sz="2500">
                <a:latin typeface="Roboto"/>
                <a:ea typeface="Roboto"/>
                <a:cs typeface="Roboto"/>
                <a:sym typeface="Roboto"/>
              </a:rPr>
              <a:t>Go paperless with E Sign</a:t>
            </a:r>
            <a:endParaRPr sz="2500">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action="ppaction://hlinksldjump" r:id="rId3"/>
              </a:rPr>
              <a:t>HELP !!!!!!! </a:t>
            </a:r>
            <a:r>
              <a:rPr lang="en"/>
              <a:t> </a:t>
            </a:r>
            <a:endParaRPr/>
          </a:p>
        </p:txBody>
      </p:sp>
      <p:sp>
        <p:nvSpPr>
          <p:cNvPr id="92" name="Google Shape;92;p1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Help tutorial</a:t>
            </a:r>
            <a:endParaRPr/>
          </a:p>
          <a:p>
            <a:pPr indent="-317500" lvl="1" marL="914400" rtl="0" algn="l">
              <a:spcBef>
                <a:spcPts val="0"/>
              </a:spcBef>
              <a:spcAft>
                <a:spcPts val="0"/>
              </a:spcAft>
              <a:buSzPts val="1400"/>
              <a:buChar char="○"/>
            </a:pPr>
            <a:r>
              <a:rPr lang="en"/>
              <a:t>Flex have created a dynamic tutorial HELP button in </a:t>
            </a:r>
            <a:r>
              <a:rPr lang="en"/>
              <a:t>the top</a:t>
            </a:r>
            <a:r>
              <a:rPr lang="en"/>
              <a:t> right of your screen,  The </a:t>
            </a:r>
            <a:r>
              <a:rPr lang="en"/>
              <a:t>tutorial</a:t>
            </a:r>
            <a:r>
              <a:rPr lang="en"/>
              <a:t> will provide help topics </a:t>
            </a:r>
            <a:r>
              <a:rPr lang="en"/>
              <a:t>specific</a:t>
            </a:r>
            <a:r>
              <a:rPr lang="en"/>
              <a:t> to the page you are on or a help search for any topic within FLEX, there is also a useful video library of </a:t>
            </a:r>
            <a:r>
              <a:rPr lang="en"/>
              <a:t>trainings</a:t>
            </a:r>
            <a:r>
              <a:rPr lang="en"/>
              <a:t> on almost all topics.</a:t>
            </a:r>
            <a:endParaRPr/>
          </a:p>
          <a:p>
            <a:pPr indent="0" lvl="0" marL="45720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Searches</a:t>
            </a:r>
            <a:r>
              <a:rPr lang="en"/>
              <a:t> made easy</a:t>
            </a:r>
            <a:endParaRPr/>
          </a:p>
        </p:txBody>
      </p:sp>
      <p:sp>
        <p:nvSpPr>
          <p:cNvPr id="98" name="Google Shape;98;p18"/>
          <p:cNvSpPr txBox="1"/>
          <p:nvPr/>
        </p:nvSpPr>
        <p:spPr>
          <a:xfrm>
            <a:off x="290850" y="903175"/>
            <a:ext cx="8634000" cy="39954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chemeClr val="lt2"/>
              </a:buClr>
              <a:buSzPts val="1900"/>
              <a:buFont typeface="Roboto"/>
              <a:buChar char="●"/>
            </a:pPr>
            <a:r>
              <a:rPr lang="en" sz="1900">
                <a:solidFill>
                  <a:schemeClr val="lt2"/>
                </a:solidFill>
                <a:latin typeface="Roboto"/>
                <a:ea typeface="Roboto"/>
                <a:cs typeface="Roboto"/>
                <a:sym typeface="Roboto"/>
              </a:rPr>
              <a:t>Quick Search</a:t>
            </a:r>
            <a:endParaRPr sz="1900">
              <a:solidFill>
                <a:schemeClr val="lt2"/>
              </a:solidFill>
              <a:latin typeface="Roboto"/>
              <a:ea typeface="Roboto"/>
              <a:cs typeface="Roboto"/>
              <a:sym typeface="Roboto"/>
            </a:endParaRPr>
          </a:p>
          <a:p>
            <a:pPr indent="-323850" lvl="1" marL="914400" rtl="0" algn="l">
              <a:lnSpc>
                <a:spcPct val="115000"/>
              </a:lnSpc>
              <a:spcBef>
                <a:spcPts val="0"/>
              </a:spcBef>
              <a:spcAft>
                <a:spcPts val="0"/>
              </a:spcAft>
              <a:buClr>
                <a:schemeClr val="lt2"/>
              </a:buClr>
              <a:buSzPts val="1500"/>
              <a:buFont typeface="Roboto"/>
              <a:buChar char="○"/>
            </a:pPr>
            <a:r>
              <a:rPr lang="en" sz="1500">
                <a:solidFill>
                  <a:schemeClr val="lt2"/>
                </a:solidFill>
                <a:latin typeface="Roboto"/>
                <a:ea typeface="Roboto"/>
                <a:cs typeface="Roboto"/>
                <a:sym typeface="Roboto"/>
              </a:rPr>
              <a:t>“Add field” edit search</a:t>
            </a:r>
            <a:endParaRPr sz="1500">
              <a:solidFill>
                <a:schemeClr val="lt2"/>
              </a:solidFill>
              <a:latin typeface="Roboto"/>
              <a:ea typeface="Roboto"/>
              <a:cs typeface="Roboto"/>
              <a:sym typeface="Roboto"/>
            </a:endParaRPr>
          </a:p>
          <a:p>
            <a:pPr indent="-323850" lvl="2" marL="1371600" rtl="0" algn="l">
              <a:lnSpc>
                <a:spcPct val="115000"/>
              </a:lnSpc>
              <a:spcBef>
                <a:spcPts val="0"/>
              </a:spcBef>
              <a:spcAft>
                <a:spcPts val="0"/>
              </a:spcAft>
              <a:buClr>
                <a:schemeClr val="lt2"/>
              </a:buClr>
              <a:buSzPts val="1500"/>
              <a:buFont typeface="Roboto"/>
              <a:buChar char="■"/>
            </a:pPr>
            <a:r>
              <a:rPr lang="en" sz="1500">
                <a:solidFill>
                  <a:schemeClr val="lt2"/>
                </a:solidFill>
                <a:latin typeface="Roboto"/>
                <a:ea typeface="Roboto"/>
                <a:cs typeface="Roboto"/>
                <a:sym typeface="Roboto"/>
              </a:rPr>
              <a:t>Categorized alphabetically by the main headers of the “Details” tab when adding a listing</a:t>
            </a:r>
            <a:endParaRPr sz="1500">
              <a:solidFill>
                <a:schemeClr val="lt2"/>
              </a:solidFill>
              <a:latin typeface="Roboto"/>
              <a:ea typeface="Roboto"/>
              <a:cs typeface="Roboto"/>
              <a:sym typeface="Roboto"/>
            </a:endParaRPr>
          </a:p>
          <a:p>
            <a:pPr indent="-323850" lvl="2" marL="1371600" rtl="0" algn="l">
              <a:lnSpc>
                <a:spcPct val="115000"/>
              </a:lnSpc>
              <a:spcBef>
                <a:spcPts val="0"/>
              </a:spcBef>
              <a:spcAft>
                <a:spcPts val="0"/>
              </a:spcAft>
              <a:buClr>
                <a:schemeClr val="lt2"/>
              </a:buClr>
              <a:buSzPts val="1500"/>
              <a:buFont typeface="Roboto"/>
              <a:buChar char="■"/>
            </a:pPr>
            <a:r>
              <a:rPr lang="en" sz="1500">
                <a:solidFill>
                  <a:schemeClr val="lt2"/>
                </a:solidFill>
                <a:latin typeface="Roboto"/>
                <a:ea typeface="Roboto"/>
                <a:cs typeface="Roboto"/>
                <a:sym typeface="Roboto"/>
              </a:rPr>
              <a:t>“Top Tip” when searching for a building name, only search condos</a:t>
            </a:r>
            <a:endParaRPr sz="1500">
              <a:solidFill>
                <a:schemeClr val="lt2"/>
              </a:solidFill>
              <a:latin typeface="Roboto"/>
              <a:ea typeface="Roboto"/>
              <a:cs typeface="Roboto"/>
              <a:sym typeface="Roboto"/>
            </a:endParaRPr>
          </a:p>
          <a:p>
            <a:pPr indent="-349250" lvl="0" marL="457200" rtl="0" algn="l">
              <a:lnSpc>
                <a:spcPct val="115000"/>
              </a:lnSpc>
              <a:spcBef>
                <a:spcPts val="0"/>
              </a:spcBef>
              <a:spcAft>
                <a:spcPts val="0"/>
              </a:spcAft>
              <a:buClr>
                <a:schemeClr val="lt2"/>
              </a:buClr>
              <a:buSzPts val="1900"/>
              <a:buFont typeface="Roboto"/>
              <a:buChar char="●"/>
            </a:pPr>
            <a:r>
              <a:rPr lang="en" sz="1900">
                <a:solidFill>
                  <a:schemeClr val="lt2"/>
                </a:solidFill>
                <a:latin typeface="Roboto"/>
                <a:ea typeface="Roboto"/>
                <a:cs typeface="Roboto"/>
                <a:sym typeface="Roboto"/>
              </a:rPr>
              <a:t>Map Search - Shapes</a:t>
            </a:r>
            <a:endParaRPr sz="1900">
              <a:solidFill>
                <a:schemeClr val="lt2"/>
              </a:solidFill>
              <a:latin typeface="Roboto"/>
              <a:ea typeface="Roboto"/>
              <a:cs typeface="Roboto"/>
              <a:sym typeface="Roboto"/>
            </a:endParaRPr>
          </a:p>
          <a:p>
            <a:pPr indent="-323850" lvl="1" marL="914400" rtl="0" algn="l">
              <a:lnSpc>
                <a:spcPct val="115000"/>
              </a:lnSpc>
              <a:spcBef>
                <a:spcPts val="0"/>
              </a:spcBef>
              <a:spcAft>
                <a:spcPts val="0"/>
              </a:spcAft>
              <a:buClr>
                <a:schemeClr val="lt2"/>
              </a:buClr>
              <a:buSzPts val="1500"/>
              <a:buFont typeface="Roboto"/>
              <a:buChar char="○"/>
            </a:pPr>
            <a:r>
              <a:rPr lang="en" sz="1500">
                <a:solidFill>
                  <a:schemeClr val="lt2"/>
                </a:solidFill>
                <a:latin typeface="Roboto"/>
                <a:ea typeface="Roboto"/>
                <a:cs typeface="Roboto"/>
                <a:sym typeface="Roboto"/>
              </a:rPr>
              <a:t>Rectangle </a:t>
            </a:r>
            <a:endParaRPr sz="1500">
              <a:solidFill>
                <a:schemeClr val="lt2"/>
              </a:solidFill>
              <a:latin typeface="Roboto"/>
              <a:ea typeface="Roboto"/>
              <a:cs typeface="Roboto"/>
              <a:sym typeface="Roboto"/>
            </a:endParaRPr>
          </a:p>
          <a:p>
            <a:pPr indent="-323850" lvl="1" marL="914400" rtl="0" algn="l">
              <a:lnSpc>
                <a:spcPct val="115000"/>
              </a:lnSpc>
              <a:spcBef>
                <a:spcPts val="0"/>
              </a:spcBef>
              <a:spcAft>
                <a:spcPts val="0"/>
              </a:spcAft>
              <a:buClr>
                <a:schemeClr val="lt2"/>
              </a:buClr>
              <a:buSzPts val="1500"/>
              <a:buFont typeface="Roboto"/>
              <a:buChar char="○"/>
            </a:pPr>
            <a:r>
              <a:rPr lang="en" sz="1500">
                <a:solidFill>
                  <a:schemeClr val="lt2"/>
                </a:solidFill>
                <a:latin typeface="Roboto"/>
                <a:ea typeface="Roboto"/>
                <a:cs typeface="Roboto"/>
                <a:sym typeface="Roboto"/>
              </a:rPr>
              <a:t>Circle - distance </a:t>
            </a:r>
            <a:endParaRPr sz="1500">
              <a:solidFill>
                <a:schemeClr val="lt2"/>
              </a:solidFill>
              <a:latin typeface="Roboto"/>
              <a:ea typeface="Roboto"/>
              <a:cs typeface="Roboto"/>
              <a:sym typeface="Roboto"/>
            </a:endParaRPr>
          </a:p>
          <a:p>
            <a:pPr indent="-323850" lvl="2" marL="1371600" rtl="0" algn="l">
              <a:lnSpc>
                <a:spcPct val="115000"/>
              </a:lnSpc>
              <a:spcBef>
                <a:spcPts val="0"/>
              </a:spcBef>
              <a:spcAft>
                <a:spcPts val="0"/>
              </a:spcAft>
              <a:buClr>
                <a:schemeClr val="lt2"/>
              </a:buClr>
              <a:buSzPts val="1500"/>
              <a:buFont typeface="Roboto"/>
              <a:buChar char="■"/>
            </a:pPr>
            <a:r>
              <a:rPr lang="en" sz="1500">
                <a:solidFill>
                  <a:schemeClr val="lt2"/>
                </a:solidFill>
                <a:latin typeface="Roboto"/>
                <a:ea typeface="Roboto"/>
                <a:cs typeface="Roboto"/>
                <a:sym typeface="Roboto"/>
              </a:rPr>
              <a:t>Useful for establishing distances from areas, e.g. doctor needs to be 10 mins from GMH</a:t>
            </a:r>
            <a:endParaRPr sz="1500">
              <a:solidFill>
                <a:schemeClr val="lt2"/>
              </a:solidFill>
              <a:latin typeface="Roboto"/>
              <a:ea typeface="Roboto"/>
              <a:cs typeface="Roboto"/>
              <a:sym typeface="Roboto"/>
            </a:endParaRPr>
          </a:p>
          <a:p>
            <a:pPr indent="-323850" lvl="1" marL="914400" rtl="0" algn="l">
              <a:lnSpc>
                <a:spcPct val="115000"/>
              </a:lnSpc>
              <a:spcBef>
                <a:spcPts val="0"/>
              </a:spcBef>
              <a:spcAft>
                <a:spcPts val="0"/>
              </a:spcAft>
              <a:buClr>
                <a:schemeClr val="lt2"/>
              </a:buClr>
              <a:buSzPts val="1500"/>
              <a:buFont typeface="Roboto"/>
              <a:buChar char="○"/>
            </a:pPr>
            <a:r>
              <a:rPr lang="en" sz="1500">
                <a:solidFill>
                  <a:schemeClr val="lt2"/>
                </a:solidFill>
                <a:latin typeface="Roboto"/>
                <a:ea typeface="Roboto"/>
                <a:cs typeface="Roboto"/>
                <a:sym typeface="Roboto"/>
              </a:rPr>
              <a:t>Polygon - defined areas </a:t>
            </a:r>
            <a:endParaRPr sz="1500">
              <a:solidFill>
                <a:schemeClr val="lt2"/>
              </a:solidFill>
              <a:latin typeface="Roboto"/>
              <a:ea typeface="Roboto"/>
              <a:cs typeface="Roboto"/>
              <a:sym typeface="Roboto"/>
            </a:endParaRPr>
          </a:p>
          <a:p>
            <a:pPr indent="-323850" lvl="2" marL="1371600" rtl="0" algn="l">
              <a:lnSpc>
                <a:spcPct val="115000"/>
              </a:lnSpc>
              <a:spcBef>
                <a:spcPts val="0"/>
              </a:spcBef>
              <a:spcAft>
                <a:spcPts val="0"/>
              </a:spcAft>
              <a:buClr>
                <a:schemeClr val="lt2"/>
              </a:buClr>
              <a:buSzPts val="1500"/>
              <a:buFont typeface="Roboto"/>
              <a:buChar char="■"/>
            </a:pPr>
            <a:r>
              <a:rPr lang="en" sz="1500">
                <a:solidFill>
                  <a:schemeClr val="lt2"/>
                </a:solidFill>
                <a:latin typeface="Roboto"/>
                <a:ea typeface="Roboto"/>
                <a:cs typeface="Roboto"/>
                <a:sym typeface="Roboto"/>
              </a:rPr>
              <a:t>Identifying sub divisions or boundaries and properties within or outside of defined areas</a:t>
            </a:r>
            <a:endParaRPr sz="15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Exercise 1</a:t>
            </a:r>
            <a:endParaRPr/>
          </a:p>
        </p:txBody>
      </p:sp>
      <p:sp>
        <p:nvSpPr>
          <p:cNvPr id="104" name="Google Shape;104;p19"/>
          <p:cNvSpPr txBox="1"/>
          <p:nvPr>
            <p:ph idx="1" type="body"/>
          </p:nvPr>
        </p:nvSpPr>
        <p:spPr>
          <a:xfrm>
            <a:off x="471900" y="16142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client is a doctor and has a clinic in Tamuning.  Due to “on call” reasons she must be within 3 miles of GMH and GRMC. </a:t>
            </a:r>
            <a:r>
              <a:rPr lang="en"/>
              <a:t>  </a:t>
            </a:r>
            <a:r>
              <a:rPr lang="en"/>
              <a:t>  </a:t>
            </a:r>
            <a:endParaRPr/>
          </a:p>
          <a:p>
            <a:pPr indent="0" lvl="0" marL="0" rtl="0" algn="l">
              <a:spcBef>
                <a:spcPts val="1600"/>
              </a:spcBef>
              <a:spcAft>
                <a:spcPts val="0"/>
              </a:spcAft>
              <a:buNone/>
            </a:pPr>
            <a:r>
              <a:rPr lang="en"/>
              <a:t>Searching with quick search and circle shape</a:t>
            </a:r>
            <a:endParaRPr/>
          </a:p>
          <a:p>
            <a:pPr indent="-342900" lvl="0" marL="457200" rtl="0" algn="l">
              <a:spcBef>
                <a:spcPts val="1600"/>
              </a:spcBef>
              <a:spcAft>
                <a:spcPts val="0"/>
              </a:spcAft>
              <a:buSzPts val="1800"/>
              <a:buChar char="●"/>
            </a:pPr>
            <a:r>
              <a:rPr lang="en"/>
              <a:t>Quick </a:t>
            </a:r>
            <a:r>
              <a:rPr lang="en"/>
              <a:t>Search</a:t>
            </a:r>
            <a:r>
              <a:rPr lang="en"/>
              <a:t> the following criteria</a:t>
            </a:r>
            <a:endParaRPr/>
          </a:p>
          <a:p>
            <a:pPr indent="-317500" lvl="1" marL="914400" rtl="0" algn="l">
              <a:spcBef>
                <a:spcPts val="0"/>
              </a:spcBef>
              <a:spcAft>
                <a:spcPts val="0"/>
              </a:spcAft>
              <a:buSzPts val="1400"/>
              <a:buChar char="○"/>
            </a:pPr>
            <a:r>
              <a:rPr lang="en"/>
              <a:t>Residential For rent</a:t>
            </a:r>
            <a:endParaRPr/>
          </a:p>
          <a:p>
            <a:pPr indent="-317500" lvl="2" marL="1371600" rtl="0" algn="l">
              <a:spcBef>
                <a:spcPts val="0"/>
              </a:spcBef>
              <a:spcAft>
                <a:spcPts val="0"/>
              </a:spcAft>
              <a:buSzPts val="1400"/>
              <a:buChar char="■"/>
            </a:pPr>
            <a:r>
              <a:rPr lang="en"/>
              <a:t>$2500 - $4000</a:t>
            </a:r>
            <a:endParaRPr/>
          </a:p>
          <a:p>
            <a:pPr indent="-317500" lvl="2" marL="1371600" rtl="0" algn="l">
              <a:spcBef>
                <a:spcPts val="0"/>
              </a:spcBef>
              <a:spcAft>
                <a:spcPts val="0"/>
              </a:spcAft>
              <a:buSzPts val="1400"/>
              <a:buChar char="■"/>
            </a:pPr>
            <a:r>
              <a:rPr lang="en"/>
              <a:t>Min 3 bed</a:t>
            </a:r>
            <a:endParaRPr/>
          </a:p>
          <a:p>
            <a:pPr indent="-317500" lvl="2" marL="1371600" rtl="0" algn="l">
              <a:spcBef>
                <a:spcPts val="0"/>
              </a:spcBef>
              <a:spcAft>
                <a:spcPts val="0"/>
              </a:spcAft>
              <a:buSzPts val="1400"/>
              <a:buChar char="■"/>
            </a:pPr>
            <a:r>
              <a:rPr lang="en"/>
              <a:t>Min 2 bath</a:t>
            </a:r>
            <a:endParaRPr/>
          </a:p>
          <a:p>
            <a:pPr indent="-317500" lvl="2" marL="1371600" rtl="0" algn="l">
              <a:spcBef>
                <a:spcPts val="0"/>
              </a:spcBef>
              <a:spcAft>
                <a:spcPts val="0"/>
              </a:spcAft>
              <a:buSzPts val="1400"/>
              <a:buChar char="■"/>
            </a:pPr>
            <a:r>
              <a:rPr lang="en"/>
              <a:t>Within 3 miles of GMH</a:t>
            </a:r>
            <a:endParaRPr/>
          </a:p>
          <a:p>
            <a:pPr indent="0" lvl="0" marL="0" rtl="0" algn="l">
              <a:spcBef>
                <a:spcPts val="1600"/>
              </a:spcBef>
              <a:spcAft>
                <a:spcPts val="0"/>
              </a:spcAft>
              <a:buNone/>
            </a:pPr>
            <a:r>
              <a:rPr lang="en"/>
              <a:t>How many listings pending and active?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Exercise 2</a:t>
            </a:r>
            <a:endParaRPr/>
          </a:p>
        </p:txBody>
      </p:sp>
      <p:sp>
        <p:nvSpPr>
          <p:cNvPr id="110" name="Google Shape;110;p2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your search results from exercise 1.</a:t>
            </a:r>
            <a:endParaRPr/>
          </a:p>
          <a:p>
            <a:pPr indent="-342900" lvl="0" marL="457200" rtl="0" algn="l">
              <a:spcBef>
                <a:spcPts val="1600"/>
              </a:spcBef>
              <a:spcAft>
                <a:spcPts val="0"/>
              </a:spcAft>
              <a:buSzPts val="1800"/>
              <a:buChar char="●"/>
            </a:pPr>
            <a:r>
              <a:rPr lang="en"/>
              <a:t>NOT WITHIN circle</a:t>
            </a:r>
            <a:endParaRPr/>
          </a:p>
          <a:p>
            <a:pPr indent="-317500" lvl="1" marL="914400" rtl="0" algn="l">
              <a:spcBef>
                <a:spcPts val="0"/>
              </a:spcBef>
              <a:spcAft>
                <a:spcPts val="0"/>
              </a:spcAft>
              <a:buSzPts val="1400"/>
              <a:buChar char="○"/>
            </a:pPr>
            <a:r>
              <a:rPr lang="en"/>
              <a:t>How many listings?</a:t>
            </a:r>
            <a:endParaRPr/>
          </a:p>
          <a:p>
            <a:pPr indent="-342900" lvl="0" marL="457200" rtl="0" algn="l">
              <a:spcBef>
                <a:spcPts val="0"/>
              </a:spcBef>
              <a:spcAft>
                <a:spcPts val="0"/>
              </a:spcAft>
              <a:buSzPts val="1800"/>
              <a:buChar char="●"/>
            </a:pPr>
            <a:r>
              <a:rPr lang="en"/>
              <a:t>Draw a circle 3 miles from GRMC</a:t>
            </a:r>
            <a:endParaRPr/>
          </a:p>
          <a:p>
            <a:pPr indent="-317500" lvl="1" marL="914400" rtl="0" algn="l">
              <a:spcBef>
                <a:spcPts val="0"/>
              </a:spcBef>
              <a:spcAft>
                <a:spcPts val="0"/>
              </a:spcAft>
              <a:buSzPts val="1400"/>
              <a:buChar char="○"/>
            </a:pPr>
            <a:r>
              <a:rPr lang="en"/>
              <a:t>How many listings total (both circles)?</a:t>
            </a:r>
            <a:endParaRPr/>
          </a:p>
          <a:p>
            <a:pPr indent="-342900" lvl="0" marL="457200" rtl="0" algn="l">
              <a:spcBef>
                <a:spcPts val="0"/>
              </a:spcBef>
              <a:spcAft>
                <a:spcPts val="0"/>
              </a:spcAft>
              <a:buSzPts val="1800"/>
              <a:buChar char="●"/>
            </a:pPr>
            <a:r>
              <a:rPr lang="en"/>
              <a:t>Not within circles</a:t>
            </a:r>
            <a:endParaRPr/>
          </a:p>
          <a:p>
            <a:pPr indent="-317500" lvl="1" marL="914400" rtl="0" algn="l">
              <a:spcBef>
                <a:spcPts val="0"/>
              </a:spcBef>
              <a:spcAft>
                <a:spcPts val="0"/>
              </a:spcAft>
              <a:buSzPts val="1400"/>
              <a:buChar char="○"/>
            </a:pPr>
            <a:r>
              <a:rPr lang="en"/>
              <a:t>How many listings?</a:t>
            </a:r>
            <a:endParaRPr/>
          </a:p>
          <a:p>
            <a:pPr indent="-342900" lvl="0" marL="457200" rtl="0" algn="l">
              <a:spcBef>
                <a:spcPts val="0"/>
              </a:spcBef>
              <a:spcAft>
                <a:spcPts val="0"/>
              </a:spcAft>
              <a:buSzPts val="1800"/>
              <a:buChar char="●"/>
            </a:pPr>
            <a:r>
              <a:rPr lang="en"/>
              <a:t>Intersection of both circles</a:t>
            </a:r>
            <a:endParaRPr/>
          </a:p>
          <a:p>
            <a:pPr indent="-317500" lvl="1" marL="914400" rtl="0" algn="l">
              <a:spcBef>
                <a:spcPts val="0"/>
              </a:spcBef>
              <a:spcAft>
                <a:spcPts val="0"/>
              </a:spcAft>
              <a:buSzPts val="1400"/>
              <a:buChar char="○"/>
            </a:pPr>
            <a:r>
              <a:rPr lang="en"/>
              <a:t>How many listings?</a:t>
            </a:r>
            <a:endParaRPr/>
          </a:p>
          <a:p>
            <a:pPr indent="0" lvl="0" marL="45720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Save Search</a:t>
            </a:r>
            <a:endParaRPr/>
          </a:p>
        </p:txBody>
      </p:sp>
      <p:sp>
        <p:nvSpPr>
          <p:cNvPr id="116" name="Google Shape;116;p21"/>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Now that we have established the search criteria for our doctor we will save the search.</a:t>
            </a:r>
            <a:endParaRPr/>
          </a:p>
          <a:p>
            <a:pPr indent="-342900" lvl="0" marL="457200" rtl="0" algn="l">
              <a:spcBef>
                <a:spcPts val="0"/>
              </a:spcBef>
              <a:spcAft>
                <a:spcPts val="0"/>
              </a:spcAft>
              <a:buSzPts val="1800"/>
              <a:buChar char="●"/>
            </a:pPr>
            <a:r>
              <a:rPr lang="en"/>
              <a:t>Using </a:t>
            </a:r>
            <a:r>
              <a:rPr lang="en"/>
              <a:t>Intersection of both circles</a:t>
            </a:r>
            <a:endParaRPr/>
          </a:p>
          <a:p>
            <a:pPr indent="-317500" lvl="1" marL="914400" rtl="0" algn="l">
              <a:spcBef>
                <a:spcPts val="0"/>
              </a:spcBef>
              <a:spcAft>
                <a:spcPts val="0"/>
              </a:spcAft>
              <a:buSzPts val="1400"/>
              <a:buChar char="○"/>
            </a:pPr>
            <a:r>
              <a:rPr lang="en"/>
              <a:t>Save search</a:t>
            </a:r>
            <a:endParaRPr/>
          </a:p>
          <a:p>
            <a:pPr indent="-317500" lvl="1" marL="914400" rtl="0" algn="l">
              <a:spcBef>
                <a:spcPts val="0"/>
              </a:spcBef>
              <a:spcAft>
                <a:spcPts val="0"/>
              </a:spcAft>
              <a:buSzPts val="1400"/>
              <a:buChar char="○"/>
            </a:pPr>
            <a:r>
              <a:rPr lang="en"/>
              <a:t>Give search name and add any details about the search</a:t>
            </a:r>
            <a:endParaRPr/>
          </a:p>
          <a:p>
            <a:pPr indent="-317500" lvl="1" marL="914400" rtl="0" algn="l">
              <a:spcBef>
                <a:spcPts val="0"/>
              </a:spcBef>
              <a:spcAft>
                <a:spcPts val="0"/>
              </a:spcAft>
              <a:buSzPts val="1400"/>
              <a:buChar char="○"/>
            </a:pPr>
            <a:r>
              <a:rPr lang="en"/>
              <a:t>New, Existing or No contact</a:t>
            </a:r>
            <a:endParaRPr/>
          </a:p>
          <a:p>
            <a:pPr indent="-317500" lvl="1" marL="914400" rtl="0" algn="l">
              <a:spcBef>
                <a:spcPts val="0"/>
              </a:spcBef>
              <a:spcAft>
                <a:spcPts val="0"/>
              </a:spcAft>
              <a:buSzPts val="1400"/>
              <a:buChar char="○"/>
            </a:pPr>
            <a:r>
              <a:rPr lang="en"/>
              <a:t>Add new contact</a:t>
            </a:r>
            <a:endParaRPr/>
          </a:p>
          <a:p>
            <a:pPr indent="-317500" lvl="1" marL="914400" rtl="0" algn="l">
              <a:spcBef>
                <a:spcPts val="0"/>
              </a:spcBef>
              <a:spcAft>
                <a:spcPts val="0"/>
              </a:spcAft>
              <a:buSzPts val="1400"/>
              <a:buChar char="○"/>
            </a:pPr>
            <a:r>
              <a:rPr lang="en"/>
              <a:t>Add subscription</a:t>
            </a:r>
            <a:endParaRPr/>
          </a:p>
          <a:p>
            <a:pPr indent="0" lvl="0" marL="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